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9"/>
  </p:notesMasterIdLst>
  <p:handoutMasterIdLst>
    <p:handoutMasterId r:id="rId50"/>
  </p:handoutMasterIdLst>
  <p:sldIdLst>
    <p:sldId id="260" r:id="rId2"/>
    <p:sldId id="1173" r:id="rId3"/>
    <p:sldId id="1174" r:id="rId4"/>
    <p:sldId id="1177" r:id="rId5"/>
    <p:sldId id="1178" r:id="rId6"/>
    <p:sldId id="1179" r:id="rId7"/>
    <p:sldId id="1180" r:id="rId8"/>
    <p:sldId id="1181" r:id="rId9"/>
    <p:sldId id="1184" r:id="rId10"/>
    <p:sldId id="1207" r:id="rId11"/>
    <p:sldId id="1208" r:id="rId12"/>
    <p:sldId id="1182" r:id="rId13"/>
    <p:sldId id="1183" r:id="rId14"/>
    <p:sldId id="1102" r:id="rId15"/>
    <p:sldId id="1134" r:id="rId16"/>
    <p:sldId id="1175" r:id="rId17"/>
    <p:sldId id="1176" r:id="rId18"/>
    <p:sldId id="1136" r:id="rId19"/>
    <p:sldId id="1138" r:id="rId20"/>
    <p:sldId id="1187" r:id="rId21"/>
    <p:sldId id="1142" r:id="rId22"/>
    <p:sldId id="1143" r:id="rId23"/>
    <p:sldId id="1145" r:id="rId24"/>
    <p:sldId id="1189" r:id="rId25"/>
    <p:sldId id="1170" r:id="rId26"/>
    <p:sldId id="1080" r:id="rId27"/>
    <p:sldId id="1081" r:id="rId28"/>
    <p:sldId id="1098" r:id="rId29"/>
    <p:sldId id="1190" r:id="rId30"/>
    <p:sldId id="1122" r:id="rId31"/>
    <p:sldId id="1082" r:id="rId32"/>
    <p:sldId id="1126" r:id="rId33"/>
    <p:sldId id="1188" r:id="rId34"/>
    <p:sldId id="1197" r:id="rId35"/>
    <p:sldId id="1198" r:id="rId36"/>
    <p:sldId id="1196" r:id="rId37"/>
    <p:sldId id="1185" r:id="rId38"/>
    <p:sldId id="1199" r:id="rId39"/>
    <p:sldId id="1200" r:id="rId40"/>
    <p:sldId id="943" r:id="rId41"/>
    <p:sldId id="1201" r:id="rId42"/>
    <p:sldId id="1202" r:id="rId43"/>
    <p:sldId id="1203" r:id="rId44"/>
    <p:sldId id="1204" r:id="rId45"/>
    <p:sldId id="1007" r:id="rId46"/>
    <p:sldId id="1209" r:id="rId47"/>
    <p:sldId id="1206" r:id="rId48"/>
  </p:sldIdLst>
  <p:sldSz cx="9144000" cy="6858000" type="screen4x3"/>
  <p:notesSz cx="6858000" cy="9674225"/>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A7F2"/>
    <a:srgbClr val="FF7200"/>
    <a:srgbClr val="621700"/>
    <a:srgbClr val="CCB376"/>
    <a:srgbClr val="846D53"/>
    <a:srgbClr val="F4EFE4"/>
    <a:srgbClr val="D1BA81"/>
    <a:srgbClr val="03D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3668" autoAdjust="0"/>
  </p:normalViewPr>
  <p:slideViewPr>
    <p:cSldViewPr snapToGrid="0">
      <p:cViewPr>
        <p:scale>
          <a:sx n="90" d="100"/>
          <a:sy n="90" d="100"/>
        </p:scale>
        <p:origin x="-2412"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84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GB"/>
          </a:p>
        </p:txBody>
      </p:sp>
      <p:sp>
        <p:nvSpPr>
          <p:cNvPr id="40963" name="Rectangle 3"/>
          <p:cNvSpPr>
            <a:spLocks noGrp="1" noChangeArrowheads="1"/>
          </p:cNvSpPr>
          <p:nvPr>
            <p:ph type="dt" sz="quarter" idx="1"/>
          </p:nvPr>
        </p:nvSpPr>
        <p:spPr bwMode="auto">
          <a:xfrm>
            <a:off x="3886200" y="0"/>
            <a:ext cx="2971800" cy="484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40964" name="Rectangle 4"/>
          <p:cNvSpPr>
            <a:spLocks noGrp="1" noChangeArrowheads="1"/>
          </p:cNvSpPr>
          <p:nvPr>
            <p:ph type="ftr" sz="quarter" idx="2"/>
          </p:nvPr>
        </p:nvSpPr>
        <p:spPr bwMode="auto">
          <a:xfrm>
            <a:off x="0" y="9190038"/>
            <a:ext cx="2971800" cy="4841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GB"/>
          </a:p>
        </p:txBody>
      </p:sp>
      <p:sp>
        <p:nvSpPr>
          <p:cNvPr id="40965" name="Rectangle 5"/>
          <p:cNvSpPr>
            <a:spLocks noGrp="1" noChangeArrowheads="1"/>
          </p:cNvSpPr>
          <p:nvPr>
            <p:ph type="sldNum" sz="quarter" idx="3"/>
          </p:nvPr>
        </p:nvSpPr>
        <p:spPr bwMode="auto">
          <a:xfrm>
            <a:off x="3886200" y="9190038"/>
            <a:ext cx="2971800" cy="4841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A74224D-5E06-4763-9C59-3E408C48B368}" type="slidenum">
              <a:rPr lang="en-GB"/>
              <a:pPr/>
              <a:t>‹#›</a:t>
            </a:fld>
            <a:endParaRPr lang="en-GB"/>
          </a:p>
        </p:txBody>
      </p:sp>
    </p:spTree>
    <p:extLst>
      <p:ext uri="{BB962C8B-B14F-4D97-AF65-F5344CB8AC3E}">
        <p14:creationId xmlns:p14="http://schemas.microsoft.com/office/powerpoint/2010/main" val="458576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84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GB"/>
          </a:p>
        </p:txBody>
      </p:sp>
      <p:sp>
        <p:nvSpPr>
          <p:cNvPr id="17411" name="Rectangle 3"/>
          <p:cNvSpPr>
            <a:spLocks noGrp="1" noChangeArrowheads="1"/>
          </p:cNvSpPr>
          <p:nvPr>
            <p:ph type="dt" idx="1"/>
          </p:nvPr>
        </p:nvSpPr>
        <p:spPr bwMode="auto">
          <a:xfrm>
            <a:off x="3884613" y="0"/>
            <a:ext cx="2971800" cy="484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7412" name="Rectangle 4"/>
          <p:cNvSpPr>
            <a:spLocks noGrp="1" noRot="1" noChangeAspect="1" noChangeArrowheads="1" noTextEdit="1"/>
          </p:cNvSpPr>
          <p:nvPr>
            <p:ph type="sldImg" idx="2"/>
          </p:nvPr>
        </p:nvSpPr>
        <p:spPr bwMode="auto">
          <a:xfrm>
            <a:off x="1011238" y="725488"/>
            <a:ext cx="4837112" cy="3627437"/>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685800" y="4595813"/>
            <a:ext cx="5486400" cy="4352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7414" name="Rectangle 6"/>
          <p:cNvSpPr>
            <a:spLocks noGrp="1" noChangeArrowheads="1"/>
          </p:cNvSpPr>
          <p:nvPr>
            <p:ph type="ftr" sz="quarter" idx="4"/>
          </p:nvPr>
        </p:nvSpPr>
        <p:spPr bwMode="auto">
          <a:xfrm>
            <a:off x="0" y="9188450"/>
            <a:ext cx="2971800" cy="484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GB"/>
          </a:p>
        </p:txBody>
      </p:sp>
      <p:sp>
        <p:nvSpPr>
          <p:cNvPr id="17415" name="Rectangle 7"/>
          <p:cNvSpPr>
            <a:spLocks noGrp="1" noChangeArrowheads="1"/>
          </p:cNvSpPr>
          <p:nvPr>
            <p:ph type="sldNum" sz="quarter" idx="5"/>
          </p:nvPr>
        </p:nvSpPr>
        <p:spPr bwMode="auto">
          <a:xfrm>
            <a:off x="3884613" y="9188450"/>
            <a:ext cx="2971800" cy="4841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2A42D81-D60E-4A43-B4F3-868FFBADE5E4}" type="slidenum">
              <a:rPr lang="en-GB"/>
              <a:pPr/>
              <a:t>‹#›</a:t>
            </a:fld>
            <a:endParaRPr lang="en-GB"/>
          </a:p>
        </p:txBody>
      </p:sp>
    </p:spTree>
    <p:extLst>
      <p:ext uri="{BB962C8B-B14F-4D97-AF65-F5344CB8AC3E}">
        <p14:creationId xmlns:p14="http://schemas.microsoft.com/office/powerpoint/2010/main" val="254006066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z="1700" dirty="0" smtClean="0"/>
          </a:p>
        </p:txBody>
      </p:sp>
      <p:sp>
        <p:nvSpPr>
          <p:cNvPr id="4" name="Slide Number Placeholder 3"/>
          <p:cNvSpPr>
            <a:spLocks noGrp="1"/>
          </p:cNvSpPr>
          <p:nvPr>
            <p:ph type="sldNum" sz="quarter" idx="5"/>
          </p:nvPr>
        </p:nvSpPr>
        <p:spPr/>
        <p:txBody>
          <a:bodyPr/>
          <a:lstStyle/>
          <a:p>
            <a:pPr>
              <a:defRPr/>
            </a:pPr>
            <a:fld id="{1B3F0413-5D23-4F07-ABE8-2BF7BFBBA017}" type="slidenum">
              <a:rPr lang="en-GB" smtClean="0"/>
              <a:pPr>
                <a:defRPr/>
              </a:pPr>
              <a:t>3</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p:spPr>
        <p:txBody>
          <a:bodyPr/>
          <a:lstStyle/>
          <a:p>
            <a:pPr eaLnBrk="1" hangingPunct="1"/>
            <a:endParaRPr lang="en-US" smtClean="0"/>
          </a:p>
        </p:txBody>
      </p:sp>
      <p:sp>
        <p:nvSpPr>
          <p:cNvPr id="59395" name="Slide Number Placeholder 3"/>
          <p:cNvSpPr>
            <a:spLocks noGrp="1"/>
          </p:cNvSpPr>
          <p:nvPr>
            <p:ph type="sldNum" sz="quarter" idx="5"/>
          </p:nvPr>
        </p:nvSpPr>
        <p:spPr>
          <a:noFill/>
        </p:spPr>
        <p:txBody>
          <a:bodyPr/>
          <a:lstStyle/>
          <a:p>
            <a:fld id="{A18B1AE6-F7EB-4330-80B0-F0EF25DB3855}" type="slidenum">
              <a:rPr lang="en-GB" smtClean="0"/>
              <a:pPr/>
              <a:t>19</a:t>
            </a:fld>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F254A5-610F-42BA-AFD1-8D9EE6148CCE}"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F254A5-610F-42BA-AFD1-8D9EE6148CCE}" type="slidenum">
              <a:rPr lang="en-US" smtClean="0"/>
              <a:pPr/>
              <a:t>22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23</a:t>
            </a:fld>
            <a:endParaRPr lang="en-GB"/>
          </a:p>
        </p:txBody>
      </p:sp>
    </p:spTree>
    <p:extLst>
      <p:ext uri="{BB962C8B-B14F-4D97-AF65-F5344CB8AC3E}">
        <p14:creationId xmlns:p14="http://schemas.microsoft.com/office/powerpoint/2010/main" val="1492388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 out?</a:t>
            </a:r>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25</a:t>
            </a:fld>
            <a:endParaRPr lang="en-GB"/>
          </a:p>
        </p:txBody>
      </p:sp>
    </p:spTree>
    <p:extLst>
      <p:ext uri="{BB962C8B-B14F-4D97-AF65-F5344CB8AC3E}">
        <p14:creationId xmlns:p14="http://schemas.microsoft.com/office/powerpoint/2010/main" val="155045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UKBB ~15k with THR or TKR, ~18k with hip or knee OA</a:t>
            </a:r>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27</a:t>
            </a:fld>
            <a:endParaRPr lang="en-GB"/>
          </a:p>
        </p:txBody>
      </p:sp>
    </p:spTree>
    <p:extLst>
      <p:ext uri="{BB962C8B-B14F-4D97-AF65-F5344CB8AC3E}">
        <p14:creationId xmlns:p14="http://schemas.microsoft.com/office/powerpoint/2010/main" val="22084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National Joint Registry is the biggest data repository of joint replacement in the world, with 1.8 million existing records, and accruing new records at 250,000 per annum. We have experience of successfully using the NJR recruitment mechanism to generate a developmental dysplasia of the hip (DDH; prevalence ~1.3 in 1000) biobank, which has now been genome-wide genotyped at the Sanger Institute.  We anticipate no issues for the OA collection (a significantly more prevalent disease than DDH affecting 40% of those over 70 </a:t>
            </a:r>
            <a:r>
              <a:rPr lang="en-GB" sz="1200" kern="1200" dirty="0" err="1" smtClean="0">
                <a:solidFill>
                  <a:schemeClr val="tx1"/>
                </a:solidFill>
                <a:effectLst/>
                <a:latin typeface="+mn-lt"/>
                <a:ea typeface="+mn-ea"/>
                <a:cs typeface="+mn-cs"/>
              </a:rPr>
              <a:t>yrs</a:t>
            </a:r>
            <a:r>
              <a:rPr lang="en-GB" sz="1200" kern="1200" dirty="0" smtClean="0">
                <a:solidFill>
                  <a:schemeClr val="tx1"/>
                </a:solidFill>
                <a:effectLst/>
                <a:latin typeface="+mn-lt"/>
                <a:ea typeface="+mn-ea"/>
                <a:cs typeface="+mn-cs"/>
              </a:rPr>
              <a:t>), and which uses the same methodology (NRES approval; patient contact, consent and screening through  Northgate Information Solutions Ltd; collection of detailed medical questionnaire and postal saliva kit; DNA extraction; genome-wide genotyping; access to electronic radiographs through the IEP).</a:t>
            </a:r>
            <a:r>
              <a:rPr lang="en-GB" dirty="0" smtClean="0">
                <a:effectLst/>
              </a:rPr>
              <a:t> </a:t>
            </a:r>
            <a:r>
              <a:rPr lang="en-GB" sz="1200" kern="1200" dirty="0" smtClean="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7AA2BC07-4789-418E-95BF-424447B2A172}" type="slidenum">
              <a:rPr lang="en-GB" smtClean="0"/>
              <a:t>28</a:t>
            </a:fld>
            <a:endParaRPr lang="en-GB"/>
          </a:p>
        </p:txBody>
      </p:sp>
    </p:spTree>
    <p:extLst>
      <p:ext uri="{BB962C8B-B14F-4D97-AF65-F5344CB8AC3E}">
        <p14:creationId xmlns:p14="http://schemas.microsoft.com/office/powerpoint/2010/main" val="254132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42DCB6-A0F2-4555-9153-55056681703F}" type="slidenum">
              <a:rPr lang="en-GB" smtClean="0"/>
              <a:t>31</a:t>
            </a:fld>
            <a:endParaRPr lang="en-GB"/>
          </a:p>
        </p:txBody>
      </p:sp>
    </p:spTree>
    <p:extLst>
      <p:ext uri="{BB962C8B-B14F-4D97-AF65-F5344CB8AC3E}">
        <p14:creationId xmlns:p14="http://schemas.microsoft.com/office/powerpoint/2010/main" val="1020808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4613" y="9188835"/>
            <a:ext cx="2971800" cy="483711"/>
          </a:xfrm>
          <a:prstGeom prst="rect">
            <a:avLst/>
          </a:prstGeom>
          <a:noFill/>
          <a:ln w="9525">
            <a:noFill/>
            <a:miter lim="800000"/>
            <a:headEnd/>
            <a:tailEnd/>
          </a:ln>
        </p:spPr>
        <p:txBody>
          <a:bodyPr anchor="b"/>
          <a:lstStyle/>
          <a:p>
            <a:pPr algn="r"/>
            <a:fld id="{1C8B42A4-AAD0-40B6-950F-75171633E682}" type="slidenum">
              <a:rPr lang="en-GB" sz="1200">
                <a:latin typeface="Calibri" pitchFamily="34" charset="0"/>
              </a:rPr>
              <a:pPr algn="r"/>
              <a:t>34</a:t>
            </a:fld>
            <a:endParaRPr lang="en-GB" sz="1200">
              <a:latin typeface="Calibri" pitchFamily="34" charset="0"/>
            </a:endParaRPr>
          </a:p>
        </p:txBody>
      </p:sp>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0724" name="Slide Number Placeholder 3"/>
          <p:cNvSpPr txBox="1">
            <a:spLocks noGrp="1"/>
          </p:cNvSpPr>
          <p:nvPr/>
        </p:nvSpPr>
        <p:spPr bwMode="auto">
          <a:xfrm>
            <a:off x="3884613" y="9188835"/>
            <a:ext cx="2971800" cy="483711"/>
          </a:xfrm>
          <a:prstGeom prst="rect">
            <a:avLst/>
          </a:prstGeom>
          <a:noFill/>
          <a:ln w="9525">
            <a:noFill/>
            <a:miter lim="800000"/>
            <a:headEnd/>
            <a:tailEnd/>
          </a:ln>
        </p:spPr>
        <p:txBody>
          <a:bodyPr anchor="b"/>
          <a:lstStyle/>
          <a:p>
            <a:pPr algn="r"/>
            <a:fld id="{B315E8DB-7286-4809-9E8A-0F106CA05FBA}" type="slidenum">
              <a:rPr lang="en-US" sz="1200">
                <a:latin typeface="Calibri" pitchFamily="34" charset="0"/>
              </a:rPr>
              <a:pPr algn="r"/>
              <a:t>34</a:t>
            </a:fld>
            <a:endParaRPr lang="en-US" sz="120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884613" y="9188835"/>
            <a:ext cx="2971800" cy="483711"/>
          </a:xfrm>
          <a:prstGeom prst="rect">
            <a:avLst/>
          </a:prstGeom>
          <a:noFill/>
          <a:ln w="9525">
            <a:noFill/>
            <a:miter lim="800000"/>
            <a:headEnd/>
            <a:tailEnd/>
          </a:ln>
        </p:spPr>
        <p:txBody>
          <a:bodyPr anchor="b"/>
          <a:lstStyle/>
          <a:p>
            <a:pPr algn="r"/>
            <a:fld id="{CB7903D4-2135-49A8-978E-C4628933FACA}" type="slidenum">
              <a:rPr lang="en-GB" sz="1200">
                <a:latin typeface="Calibri" pitchFamily="34" charset="0"/>
              </a:rPr>
              <a:pPr algn="r"/>
              <a:t>35</a:t>
            </a:fld>
            <a:endParaRPr lang="en-GB" sz="1200">
              <a:latin typeface="Calibri" pitchFamily="34" charset="0"/>
            </a:endParaRPr>
          </a:p>
        </p:txBody>
      </p:sp>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2772" name="Slide Number Placeholder 3"/>
          <p:cNvSpPr txBox="1">
            <a:spLocks noGrp="1"/>
          </p:cNvSpPr>
          <p:nvPr/>
        </p:nvSpPr>
        <p:spPr bwMode="auto">
          <a:xfrm>
            <a:off x="3884613" y="9188835"/>
            <a:ext cx="2971800" cy="483711"/>
          </a:xfrm>
          <a:prstGeom prst="rect">
            <a:avLst/>
          </a:prstGeom>
          <a:noFill/>
          <a:ln w="9525">
            <a:noFill/>
            <a:miter lim="800000"/>
            <a:headEnd/>
            <a:tailEnd/>
          </a:ln>
        </p:spPr>
        <p:txBody>
          <a:bodyPr anchor="b"/>
          <a:lstStyle/>
          <a:p>
            <a:pPr algn="r"/>
            <a:fld id="{E14476FD-BAAA-4925-B7FB-E4FD36A5CE7C}" type="slidenum">
              <a:rPr lang="en-US" sz="1200">
                <a:latin typeface="Calibri" pitchFamily="34" charset="0"/>
              </a:rPr>
              <a:pPr algn="r"/>
              <a:t>35</a:t>
            </a:fld>
            <a:endParaRPr lang="en-US"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09F5BCE-1478-4C56-AF74-97E0FC46A887}" type="slidenum">
              <a:rPr lang="en-US" altLang="en-US" smtClean="0"/>
              <a:pPr/>
              <a:t>5</a:t>
            </a:fld>
            <a:endParaRPr lang="en-US" alt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Circles greyed out</a:t>
            </a:r>
            <a:endParaRPr lang="en-GB" dirty="0"/>
          </a:p>
        </p:txBody>
      </p:sp>
      <p:sp>
        <p:nvSpPr>
          <p:cNvPr id="4" name="Slide Number Placeholder 3"/>
          <p:cNvSpPr>
            <a:spLocks noGrp="1"/>
          </p:cNvSpPr>
          <p:nvPr>
            <p:ph type="sldNum" sz="quarter" idx="10"/>
          </p:nvPr>
        </p:nvSpPr>
        <p:spPr/>
        <p:txBody>
          <a:bodyPr/>
          <a:lstStyle/>
          <a:p>
            <a:fld id="{E4D7E854-7C1E-4D53-83B1-D88BAFB92447}" type="slidenum">
              <a:rPr lang="en-GB" smtClean="0"/>
              <a:t>38</a:t>
            </a:fld>
            <a:endParaRPr lang="en-GB"/>
          </a:p>
        </p:txBody>
      </p:sp>
    </p:spTree>
    <p:extLst>
      <p:ext uri="{BB962C8B-B14F-4D97-AF65-F5344CB8AC3E}">
        <p14:creationId xmlns:p14="http://schemas.microsoft.com/office/powerpoint/2010/main" val="2684274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AA8D85-2A2D-466B-AECB-086FB9577095}" type="slidenum">
              <a:rPr lang="en-GB" smtClean="0"/>
              <a:t>39</a:t>
            </a:fld>
            <a:endParaRPr lang="en-GB"/>
          </a:p>
        </p:txBody>
      </p:sp>
    </p:spTree>
    <p:extLst>
      <p:ext uri="{BB962C8B-B14F-4D97-AF65-F5344CB8AC3E}">
        <p14:creationId xmlns:p14="http://schemas.microsoft.com/office/powerpoint/2010/main" val="4288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pPr eaLnBrk="1" hangingPunct="1"/>
            <a:endParaRPr lang="en-US" smtClean="0"/>
          </a:p>
        </p:txBody>
      </p:sp>
      <p:sp>
        <p:nvSpPr>
          <p:cNvPr id="24580" name="Slide Number Placeholder 3"/>
          <p:cNvSpPr>
            <a:spLocks noGrp="1"/>
          </p:cNvSpPr>
          <p:nvPr>
            <p:ph type="sldNum" sz="quarter" idx="5"/>
          </p:nvPr>
        </p:nvSpPr>
        <p:spPr>
          <a:noFill/>
        </p:spPr>
        <p:txBody>
          <a:bodyPr/>
          <a:lstStyle/>
          <a:p>
            <a:fld id="{8EA7B634-02ED-42BD-9841-1888E5A99F21}" type="slidenum">
              <a:rPr lang="en-GB" smtClean="0"/>
              <a:pPr/>
              <a:t>41</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43</a:t>
            </a:fld>
            <a:endParaRPr lang="en-GB" dirty="0"/>
          </a:p>
        </p:txBody>
      </p:sp>
    </p:spTree>
    <p:extLst>
      <p:ext uri="{BB962C8B-B14F-4D97-AF65-F5344CB8AC3E}">
        <p14:creationId xmlns:p14="http://schemas.microsoft.com/office/powerpoint/2010/main" val="3734204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44</a:t>
            </a:fld>
            <a:endParaRPr lang="en-GB"/>
          </a:p>
        </p:txBody>
      </p:sp>
    </p:spTree>
    <p:extLst>
      <p:ext uri="{BB962C8B-B14F-4D97-AF65-F5344CB8AC3E}">
        <p14:creationId xmlns:p14="http://schemas.microsoft.com/office/powerpoint/2010/main" val="183504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364" y="9188647"/>
            <a:ext cx="2972016" cy="48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49C13536-0AAF-4F40-9C1F-CF914984F997}" type="slidenum">
              <a:rPr lang="en-US" altLang="en-US" sz="1200"/>
              <a:pPr algn="r" eaLnBrk="1" hangingPunct="1"/>
              <a:t>6</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364" y="9188647"/>
            <a:ext cx="2972016" cy="48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B21D65F-4FF3-4ABF-B801-30537EFDBCEA}" type="slidenum">
              <a:rPr lang="en-US" altLang="en-US" sz="1200"/>
              <a:pPr algn="r" eaLnBrk="1" hangingPunct="1"/>
              <a:t>7</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7C9C0D3-C1B8-4F1E-9720-F07A1DCB6C8B}" type="slidenum">
              <a:rPr lang="en-US" altLang="en-US" smtClean="0"/>
              <a:pPr/>
              <a:t>8</a:t>
            </a:fld>
            <a:endParaRPr lang="en-US" alt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2A42D81-D60E-4A43-B4F3-868FFBADE5E4}" type="slidenum">
              <a:rPr lang="en-GB" smtClean="0"/>
              <a:pPr/>
              <a:t>9</a:t>
            </a:fld>
            <a:endParaRPr lang="en-GB"/>
          </a:p>
        </p:txBody>
      </p:sp>
    </p:spTree>
    <p:extLst>
      <p:ext uri="{BB962C8B-B14F-4D97-AF65-F5344CB8AC3E}">
        <p14:creationId xmlns:p14="http://schemas.microsoft.com/office/powerpoint/2010/main" val="183504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364" y="9188647"/>
            <a:ext cx="2972016" cy="48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8EF95A8-F59E-4DB2-B006-6BFB60C0F630}" type="slidenum">
              <a:rPr lang="en-GB" altLang="en-US" sz="1200">
                <a:latin typeface="Calibri" pitchFamily="34" charset="0"/>
              </a:rPr>
              <a:pPr algn="r" eaLnBrk="1" hangingPunct="1"/>
              <a:t>12</a:t>
            </a:fld>
            <a:endParaRPr lang="en-GB" altLang="en-US" sz="1200">
              <a:latin typeface="Calibri" pitchFamily="34" charset="0"/>
            </a:endParaRPr>
          </a:p>
        </p:txBody>
      </p:sp>
      <p:sp>
        <p:nvSpPr>
          <p:cNvPr id="79875" name="Rectangle 2"/>
          <p:cNvSpPr>
            <a:spLocks noGrp="1" noRot="1" noChangeAspect="1" noChangeArrowheads="1" noTextEdit="1"/>
          </p:cNvSpPr>
          <p:nvPr>
            <p:ph type="sldImg"/>
          </p:nvPr>
        </p:nvSpPr>
        <p:spPr>
          <a:xfrm>
            <a:off x="1020763" y="733425"/>
            <a:ext cx="4814887" cy="3611563"/>
          </a:xfrm>
          <a:ln/>
        </p:spPr>
      </p:sp>
      <p:sp>
        <p:nvSpPr>
          <p:cNvPr id="79876" name="Rectangle 3"/>
          <p:cNvSpPr>
            <a:spLocks noGrp="1" noChangeArrowheads="1"/>
          </p:cNvSpPr>
          <p:nvPr>
            <p:ph type="body" idx="1"/>
          </p:nvPr>
        </p:nvSpPr>
        <p:spPr>
          <a:xfrm>
            <a:off x="913969" y="4595880"/>
            <a:ext cx="5028444" cy="43515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GB"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364" y="9188647"/>
            <a:ext cx="2972016" cy="48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B08D141D-99E2-47FE-9D81-3299C8F43346}" type="slidenum">
              <a:rPr lang="en-GB" altLang="en-US" sz="1200">
                <a:latin typeface="Calibri" pitchFamily="34" charset="0"/>
              </a:rPr>
              <a:pPr algn="r" eaLnBrk="1" hangingPunct="1"/>
              <a:t>13</a:t>
            </a:fld>
            <a:endParaRPr lang="en-GB" altLang="en-US" sz="1200">
              <a:latin typeface="Calibri"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GB"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F254A5-610F-42BA-AFD1-8D9EE6148CCE}"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D54B3C-9DA2-4667-AC6A-38CFEDDCAF85}" type="slidenum">
              <a:rPr lang="en-GB" smtClean="0"/>
              <a:pPr/>
              <a:t>‹#›</a:t>
            </a:fld>
            <a:endParaRPr lang="en-GB"/>
          </a:p>
        </p:txBody>
      </p:sp>
    </p:spTree>
    <p:extLst>
      <p:ext uri="{BB962C8B-B14F-4D97-AF65-F5344CB8AC3E}">
        <p14:creationId xmlns:p14="http://schemas.microsoft.com/office/powerpoint/2010/main" val="279806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EE2BA4-6069-46B4-B92F-51FE44D2A370}" type="slidenum">
              <a:rPr lang="en-GB" smtClean="0"/>
              <a:pPr/>
              <a:t>‹#›</a:t>
            </a:fld>
            <a:endParaRPr lang="en-GB"/>
          </a:p>
        </p:txBody>
      </p:sp>
    </p:spTree>
    <p:extLst>
      <p:ext uri="{BB962C8B-B14F-4D97-AF65-F5344CB8AC3E}">
        <p14:creationId xmlns:p14="http://schemas.microsoft.com/office/powerpoint/2010/main" val="91315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E38F88-8727-4A40-89F2-DBE5B1F1952D}" type="slidenum">
              <a:rPr lang="en-GB" smtClean="0"/>
              <a:pPr/>
              <a:t>‹#›</a:t>
            </a:fld>
            <a:endParaRPr lang="en-GB"/>
          </a:p>
        </p:txBody>
      </p:sp>
    </p:spTree>
    <p:extLst>
      <p:ext uri="{BB962C8B-B14F-4D97-AF65-F5344CB8AC3E}">
        <p14:creationId xmlns:p14="http://schemas.microsoft.com/office/powerpoint/2010/main" val="3638840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683204-9353-4D95-BF20-5496085B0FC3}" type="slidenum">
              <a:rPr lang="en-GB" smtClean="0"/>
              <a:pPr/>
              <a:t>‹#›</a:t>
            </a:fld>
            <a:endParaRPr lang="en-GB"/>
          </a:p>
        </p:txBody>
      </p:sp>
    </p:spTree>
    <p:extLst>
      <p:ext uri="{BB962C8B-B14F-4D97-AF65-F5344CB8AC3E}">
        <p14:creationId xmlns:p14="http://schemas.microsoft.com/office/powerpoint/2010/main" val="303223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286BE3-08C4-4BBE-8BE1-4EB924C9D5B6}" type="slidenum">
              <a:rPr lang="en-GB" smtClean="0"/>
              <a:pPr/>
              <a:t>‹#›</a:t>
            </a:fld>
            <a:endParaRPr lang="en-GB"/>
          </a:p>
        </p:txBody>
      </p:sp>
    </p:spTree>
    <p:extLst>
      <p:ext uri="{BB962C8B-B14F-4D97-AF65-F5344CB8AC3E}">
        <p14:creationId xmlns:p14="http://schemas.microsoft.com/office/powerpoint/2010/main" val="346447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216FA39-C525-47FE-BDF5-6D48C2F33729}" type="slidenum">
              <a:rPr lang="en-GB" smtClean="0"/>
              <a:pPr/>
              <a:t>‹#›</a:t>
            </a:fld>
            <a:endParaRPr lang="en-GB"/>
          </a:p>
        </p:txBody>
      </p:sp>
    </p:spTree>
    <p:extLst>
      <p:ext uri="{BB962C8B-B14F-4D97-AF65-F5344CB8AC3E}">
        <p14:creationId xmlns:p14="http://schemas.microsoft.com/office/powerpoint/2010/main" val="13001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BC72F1-5194-4845-A134-38F3BA1B33F3}" type="slidenum">
              <a:rPr lang="en-GB" smtClean="0"/>
              <a:pPr/>
              <a:t>‹#›</a:t>
            </a:fld>
            <a:endParaRPr lang="en-GB"/>
          </a:p>
        </p:txBody>
      </p:sp>
    </p:spTree>
    <p:extLst>
      <p:ext uri="{BB962C8B-B14F-4D97-AF65-F5344CB8AC3E}">
        <p14:creationId xmlns:p14="http://schemas.microsoft.com/office/powerpoint/2010/main" val="169837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D4A8D1B-6F75-4550-839F-DE24DE6785C7}" type="slidenum">
              <a:rPr lang="en-GB" smtClean="0"/>
              <a:pPr/>
              <a:t>‹#›</a:t>
            </a:fld>
            <a:endParaRPr lang="en-GB"/>
          </a:p>
        </p:txBody>
      </p:sp>
    </p:spTree>
    <p:extLst>
      <p:ext uri="{BB962C8B-B14F-4D97-AF65-F5344CB8AC3E}">
        <p14:creationId xmlns:p14="http://schemas.microsoft.com/office/powerpoint/2010/main" val="416931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3C974D9-8597-4FF9-AC9C-374A513AF13B}" type="slidenum">
              <a:rPr lang="en-GB" smtClean="0"/>
              <a:pPr/>
              <a:t>‹#›</a:t>
            </a:fld>
            <a:endParaRPr lang="en-GB"/>
          </a:p>
        </p:txBody>
      </p:sp>
    </p:spTree>
    <p:extLst>
      <p:ext uri="{BB962C8B-B14F-4D97-AF65-F5344CB8AC3E}">
        <p14:creationId xmlns:p14="http://schemas.microsoft.com/office/powerpoint/2010/main" val="3549555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2B0BCC-C324-4D0A-B535-8411FE788551}" type="slidenum">
              <a:rPr lang="en-GB" smtClean="0"/>
              <a:pPr/>
              <a:t>‹#›</a:t>
            </a:fld>
            <a:endParaRPr lang="en-GB"/>
          </a:p>
        </p:txBody>
      </p:sp>
    </p:spTree>
    <p:extLst>
      <p:ext uri="{BB962C8B-B14F-4D97-AF65-F5344CB8AC3E}">
        <p14:creationId xmlns:p14="http://schemas.microsoft.com/office/powerpoint/2010/main" val="330989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FC979C0-9261-4F43-BFA1-0C636E2E726E}" type="slidenum">
              <a:rPr lang="en-GB" smtClean="0"/>
              <a:pPr/>
              <a:t>‹#›</a:t>
            </a:fld>
            <a:endParaRPr lang="en-GB"/>
          </a:p>
        </p:txBody>
      </p:sp>
    </p:spTree>
    <p:extLst>
      <p:ext uri="{BB962C8B-B14F-4D97-AF65-F5344CB8AC3E}">
        <p14:creationId xmlns:p14="http://schemas.microsoft.com/office/powerpoint/2010/main" val="100064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50BAB-82B2-463A-8E84-6F3BC8F71B03}" type="slidenum">
              <a:rPr lang="en-GB" smtClean="0"/>
              <a:pPr/>
              <a:t>‹#›</a:t>
            </a:fld>
            <a:endParaRPr lang="en-GB"/>
          </a:p>
        </p:txBody>
      </p:sp>
    </p:spTree>
    <p:extLst>
      <p:ext uri="{BB962C8B-B14F-4D97-AF65-F5344CB8AC3E}">
        <p14:creationId xmlns:p14="http://schemas.microsoft.com/office/powerpoint/2010/main" val="27643630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nairaland.com/965900/what-obesit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tif"/><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hyperlink" Target="http://www.google.co.uk/url?sa=i&amp;rct=j&amp;q=OG500+kit&amp;source=images&amp;cd=&amp;cad=rja&amp;docid=u1LztSxGiJ3tPM&amp;tbnid=cQhDwZijKXSCHM:&amp;ved=0CAUQjRw&amp;url=http://www.dnagenotek.com/ROW/products/OG500.html&amp;ei=4GGSUcyxEtH30gXPn4C4DA&amp;bvm=bv.46471029,d.d2k&amp;psig=AFQjCNGh1OdJWBpfT5wHIIkeM0SiLg_fEw&amp;ust=1368634202720225"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4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10" Type="http://schemas.openxmlformats.org/officeDocument/2006/relationships/image" Target="../media/image12.jpeg"/><Relationship Id="rId4" Type="http://schemas.openxmlformats.org/officeDocument/2006/relationships/image" Target="../media/image10.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14.jpeg"/><Relationship Id="rId5" Type="http://schemas.openxmlformats.org/officeDocument/2006/relationships/image" Target="../media/image2.png"/><Relationship Id="rId10" Type="http://schemas.openxmlformats.org/officeDocument/2006/relationships/image" Target="../media/image13.jpeg"/><Relationship Id="rId4" Type="http://schemas.openxmlformats.org/officeDocument/2006/relationships/image" Target="../media/image10.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62609" y="1116390"/>
            <a:ext cx="8867554" cy="2222205"/>
          </a:xfrm>
        </p:spPr>
        <p:txBody>
          <a:bodyPr>
            <a:noAutofit/>
          </a:bodyPr>
          <a:lstStyle/>
          <a:p>
            <a:r>
              <a:rPr lang="en-GB" dirty="0" smtClean="0">
                <a:latin typeface="Calibri" pitchFamily="34" charset="0"/>
              </a:rPr>
              <a:t>Introduction to complex trait genetics</a:t>
            </a:r>
            <a:endParaRPr lang="en-GB" dirty="0">
              <a:latin typeface="Calibri" pitchFamily="34" charset="0"/>
            </a:endParaRPr>
          </a:p>
        </p:txBody>
      </p:sp>
      <p:sp>
        <p:nvSpPr>
          <p:cNvPr id="21507" name="Rectangle 3"/>
          <p:cNvSpPr>
            <a:spLocks noGrp="1" noChangeArrowheads="1"/>
          </p:cNvSpPr>
          <p:nvPr>
            <p:ph idx="1"/>
          </p:nvPr>
        </p:nvSpPr>
        <p:spPr>
          <a:xfrm>
            <a:off x="360363" y="3535729"/>
            <a:ext cx="8424862" cy="1588663"/>
          </a:xfrm>
        </p:spPr>
        <p:txBody>
          <a:bodyPr>
            <a:normAutofit fontScale="92500" lnSpcReduction="10000"/>
          </a:bodyPr>
          <a:lstStyle/>
          <a:p>
            <a:pPr marL="0" indent="0" algn="ctr">
              <a:lnSpc>
                <a:spcPct val="100000"/>
              </a:lnSpc>
              <a:buNone/>
            </a:pPr>
            <a:r>
              <a:rPr lang="en-GB" sz="2400" dirty="0">
                <a:latin typeface="Calibri" pitchFamily="34" charset="0"/>
              </a:rPr>
              <a:t>Eleftheria </a:t>
            </a:r>
            <a:r>
              <a:rPr lang="en-GB" sz="2400" dirty="0" smtClean="0">
                <a:latin typeface="Calibri" pitchFamily="34" charset="0"/>
              </a:rPr>
              <a:t>Zeggini</a:t>
            </a:r>
          </a:p>
          <a:p>
            <a:pPr marL="0" indent="0" algn="ctr">
              <a:lnSpc>
                <a:spcPct val="100000"/>
              </a:lnSpc>
              <a:buNone/>
            </a:pPr>
            <a:r>
              <a:rPr lang="en-GB" sz="2400" dirty="0" smtClean="0">
                <a:latin typeface="Calibri" pitchFamily="34" charset="0"/>
              </a:rPr>
              <a:t>Human Genetics</a:t>
            </a:r>
          </a:p>
          <a:p>
            <a:pPr marL="0" indent="0" algn="ctr">
              <a:lnSpc>
                <a:spcPct val="100000"/>
              </a:lnSpc>
              <a:buNone/>
            </a:pPr>
            <a:r>
              <a:rPr lang="en-GB" sz="2400" dirty="0" smtClean="0">
                <a:latin typeface="Calibri" pitchFamily="34" charset="0"/>
              </a:rPr>
              <a:t>Wellcome Trust Sanger Institute</a:t>
            </a:r>
          </a:p>
          <a:p>
            <a:pPr marL="0" indent="0" algn="ctr">
              <a:lnSpc>
                <a:spcPct val="100000"/>
              </a:lnSpc>
              <a:buNone/>
            </a:pPr>
            <a:r>
              <a:rPr lang="en-GB" sz="2400" u="sng" dirty="0" smtClean="0">
                <a:solidFill>
                  <a:srgbClr val="C3001D"/>
                </a:solidFill>
                <a:latin typeface="Calibri" pitchFamily="34" charset="0"/>
              </a:rPr>
              <a:t>eleftheria@sanger.ac.uk</a:t>
            </a:r>
          </a:p>
          <a:p>
            <a:pPr algn="ctr">
              <a:lnSpc>
                <a:spcPct val="100000"/>
              </a:lnSpc>
            </a:pPr>
            <a:endParaRPr lang="en-GB" sz="2400" dirty="0">
              <a:solidFill>
                <a:srgbClr val="C3001D"/>
              </a:solidFill>
              <a:latin typeface="Calibri" pitchFamily="34" charset="0"/>
            </a:endParaRPr>
          </a:p>
          <a:p>
            <a:pPr algn="ctr">
              <a:lnSpc>
                <a:spcPct val="100000"/>
              </a:lnSpc>
            </a:pPr>
            <a:endParaRPr lang="en-GB" sz="2400" dirty="0" smtClean="0">
              <a:solidFill>
                <a:schemeClr val="tx2"/>
              </a:solidFill>
              <a:latin typeface="Calibri" pitchFamily="34" charset="0"/>
            </a:endParaRPr>
          </a:p>
          <a:p>
            <a:pPr algn="ctr">
              <a:lnSpc>
                <a:spcPct val="100000"/>
              </a:lnSpc>
            </a:pPr>
            <a:endParaRPr lang="en-GB" sz="2400" dirty="0">
              <a:solidFill>
                <a:schemeClr val="tx2"/>
              </a:solidFill>
              <a:latin typeface="Calibri"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1644" y="6017999"/>
            <a:ext cx="2189485" cy="6372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0964" y="141993"/>
            <a:ext cx="6716007" cy="6716007"/>
          </a:xfrm>
          <a:prstGeom prst="rect">
            <a:avLst/>
          </a:prstGeom>
        </p:spPr>
      </p:pic>
    </p:spTree>
    <p:extLst>
      <p:ext uri="{BB962C8B-B14F-4D97-AF65-F5344CB8AC3E}">
        <p14:creationId xmlns:p14="http://schemas.microsoft.com/office/powerpoint/2010/main" val="2812865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3" y="350873"/>
            <a:ext cx="8080745" cy="6060559"/>
          </a:xfrm>
          <a:prstGeom prst="rect">
            <a:avLst/>
          </a:prstGeom>
        </p:spPr>
      </p:pic>
    </p:spTree>
    <p:extLst>
      <p:ext uri="{BB962C8B-B14F-4D97-AF65-F5344CB8AC3E}">
        <p14:creationId xmlns:p14="http://schemas.microsoft.com/office/powerpoint/2010/main" val="2374284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0825" y="333375"/>
            <a:ext cx="8497888" cy="671513"/>
          </a:xfrm>
        </p:spPr>
        <p:txBody>
          <a:bodyPr/>
          <a:lstStyle/>
          <a:p>
            <a:r>
              <a:rPr lang="en-GB" altLang="en-US" sz="3600" smtClean="0"/>
              <a:t>Sample size matters</a:t>
            </a:r>
            <a:endParaRPr lang="en-US" altLang="en-US" sz="3600" smtClean="0"/>
          </a:p>
        </p:txBody>
      </p:sp>
      <p:sp>
        <p:nvSpPr>
          <p:cNvPr id="34819" name="Rectangle 4"/>
          <p:cNvSpPr>
            <a:spLocks noChangeArrowheads="1"/>
          </p:cNvSpPr>
          <p:nvPr/>
        </p:nvSpPr>
        <p:spPr bwMode="auto">
          <a:xfrm>
            <a:off x="323850" y="1125538"/>
            <a:ext cx="84248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83000"/>
              </a:lnSpc>
              <a:spcBef>
                <a:spcPct val="0"/>
              </a:spcBef>
              <a:buFontTx/>
              <a:buNone/>
            </a:pPr>
            <a:r>
              <a:rPr lang="en-GB" altLang="en-US" sz="1800" dirty="0"/>
              <a:t>Power to detect association (p=5x10</a:t>
            </a:r>
            <a:r>
              <a:rPr lang="en-GB" altLang="en-US" sz="1800" baseline="30000" dirty="0"/>
              <a:t>-8</a:t>
            </a:r>
            <a:r>
              <a:rPr lang="en-GB" altLang="en-US" sz="1800" dirty="0"/>
              <a:t>) at a variant with risk allele frequency 0.30 and allelic OR 1.10 </a:t>
            </a:r>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82775"/>
            <a:ext cx="8066088" cy="4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3785192" y="2668772"/>
            <a:ext cx="276447" cy="265814"/>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269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773238"/>
            <a:ext cx="8151813"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4"/>
          <p:cNvSpPr>
            <a:spLocks noChangeArrowheads="1"/>
          </p:cNvSpPr>
          <p:nvPr/>
        </p:nvSpPr>
        <p:spPr bwMode="auto">
          <a:xfrm>
            <a:off x="250825" y="1125538"/>
            <a:ext cx="84248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83000"/>
              </a:lnSpc>
              <a:spcBef>
                <a:spcPct val="0"/>
              </a:spcBef>
              <a:buFontTx/>
              <a:buNone/>
            </a:pPr>
            <a:r>
              <a:rPr lang="en-US" altLang="en-US" sz="1800" dirty="0"/>
              <a:t>Power to detect association (p=5x10</a:t>
            </a:r>
            <a:r>
              <a:rPr lang="en-US" altLang="en-US" sz="1800" baseline="30000" dirty="0"/>
              <a:t>-8</a:t>
            </a:r>
            <a:r>
              <a:rPr lang="en-US" altLang="en-US" sz="1800" dirty="0"/>
              <a:t>) at a variant with risk allele frequency 0.005 and allelic OR 1.50</a:t>
            </a:r>
            <a:endParaRPr lang="en-GB" altLang="en-US" sz="1800" dirty="0"/>
          </a:p>
        </p:txBody>
      </p:sp>
      <p:sp>
        <p:nvSpPr>
          <p:cNvPr id="4" name="Oval 3"/>
          <p:cNvSpPr/>
          <p:nvPr/>
        </p:nvSpPr>
        <p:spPr>
          <a:xfrm>
            <a:off x="4433805" y="2541176"/>
            <a:ext cx="276447" cy="265814"/>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40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36"/>
            <a:ext cx="8229600" cy="1143000"/>
          </a:xfrm>
        </p:spPr>
        <p:txBody>
          <a:bodyPr>
            <a:normAutofit fontScale="90000"/>
          </a:bodyPr>
          <a:lstStyle/>
          <a:p>
            <a:pPr algn="ctr"/>
            <a:r>
              <a:rPr lang="en-GB" dirty="0" smtClean="0">
                <a:latin typeface="Calibri" panose="020F0502020204030204" pitchFamily="34" charset="0"/>
              </a:rPr>
              <a:t>Osteoarthritis</a:t>
            </a:r>
            <a:r>
              <a:rPr lang="en-US" dirty="0" smtClean="0">
                <a:solidFill>
                  <a:schemeClr val="tx2"/>
                </a:solidFill>
                <a:latin typeface="Calibri" panose="020F0502020204030204" pitchFamily="34" charset="0"/>
              </a:rPr>
              <a:t/>
            </a:r>
            <a:br>
              <a:rPr lang="en-US" dirty="0" smtClean="0">
                <a:solidFill>
                  <a:schemeClr val="tx2"/>
                </a:solidFill>
                <a:latin typeface="Calibri" panose="020F0502020204030204" pitchFamily="34" charset="0"/>
              </a:rPr>
            </a:br>
            <a:endParaRPr lang="en-US" dirty="0">
              <a:latin typeface="Calibri" panose="020F0502020204030204" pitchFamily="34" charset="0"/>
            </a:endParaRPr>
          </a:p>
        </p:txBody>
      </p:sp>
      <p:sp>
        <p:nvSpPr>
          <p:cNvPr id="3" name="Content Placeholder 2"/>
          <p:cNvSpPr>
            <a:spLocks noGrp="1"/>
          </p:cNvSpPr>
          <p:nvPr>
            <p:ph idx="1"/>
          </p:nvPr>
        </p:nvSpPr>
        <p:spPr>
          <a:xfrm>
            <a:off x="415535" y="1310192"/>
            <a:ext cx="8456921" cy="986441"/>
          </a:xfrm>
        </p:spPr>
        <p:txBody>
          <a:bodyPr>
            <a:normAutofit/>
          </a:bodyPr>
          <a:lstStyle/>
          <a:p>
            <a:pPr indent="0">
              <a:lnSpc>
                <a:spcPct val="100000"/>
              </a:lnSpc>
              <a:buNone/>
            </a:pPr>
            <a:r>
              <a:rPr lang="en-GB" sz="2400" b="0" dirty="0" smtClean="0">
                <a:latin typeface="Calibri" panose="020F0502020204030204" pitchFamily="34" charset="0"/>
              </a:rPr>
              <a:t>Osteoarthritis (OA) is characterised by cartilage degeneration in the joints leading to pain and loss of function	</a:t>
            </a:r>
            <a:endParaRPr lang="en-US" sz="2800" b="0" dirty="0" smtClean="0">
              <a:latin typeface="Calibri" panose="020F0502020204030204" pitchFamily="34" charset="0"/>
            </a:endParaRPr>
          </a:p>
          <a:p>
            <a:pPr indent="0">
              <a:lnSpc>
                <a:spcPct val="100000"/>
              </a:lnSpc>
              <a:buNone/>
            </a:pPr>
            <a:endParaRPr lang="en-US" sz="2800" b="0" dirty="0">
              <a:latin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804" y="2489741"/>
            <a:ext cx="3371300" cy="2764466"/>
          </a:xfrm>
          <a:prstGeom prst="rect">
            <a:avLst/>
          </a:prstGeom>
        </p:spPr>
      </p:pic>
      <p:pic>
        <p:nvPicPr>
          <p:cNvPr id="5"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4531" y="2492289"/>
            <a:ext cx="1976050" cy="276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41512" y="5424009"/>
            <a:ext cx="7975167" cy="1200329"/>
          </a:xfrm>
          <a:prstGeom prst="rect">
            <a:avLst/>
          </a:prstGeom>
        </p:spPr>
        <p:txBody>
          <a:bodyPr wrap="square">
            <a:spAutoFit/>
          </a:bodyPr>
          <a:lstStyle/>
          <a:p>
            <a:pPr marL="342900" algn="l"/>
            <a:r>
              <a:rPr lang="en-GB" sz="2400" dirty="0">
                <a:latin typeface="Calibri" panose="020F0502020204030204" pitchFamily="34" charset="0"/>
              </a:rPr>
              <a:t>50% of people over the age of 70 </a:t>
            </a:r>
            <a:r>
              <a:rPr lang="en-GB" sz="2400" dirty="0" smtClean="0">
                <a:latin typeface="Calibri" panose="020F0502020204030204" pitchFamily="34" charset="0"/>
              </a:rPr>
              <a:t>years</a:t>
            </a:r>
          </a:p>
          <a:p>
            <a:pPr marL="342900" algn="l"/>
            <a:r>
              <a:rPr lang="en-GB" sz="2400" dirty="0">
                <a:latin typeface="Calibri" panose="020F0502020204030204" pitchFamily="34" charset="0"/>
              </a:rPr>
              <a:t>No curative therapy: analgesics, total joint replacement</a:t>
            </a:r>
          </a:p>
          <a:p>
            <a:pPr marL="800100" indent="-457200" algn="l">
              <a:buFont typeface="Arial" panose="020B0604020202020204" pitchFamily="34" charset="0"/>
              <a:buChar char="•"/>
            </a:pPr>
            <a:endParaRPr lang="en-GB" sz="2400" dirty="0">
              <a:latin typeface="Calibri" panose="020F0502020204030204" pitchFamily="34" charset="0"/>
            </a:endParaRPr>
          </a:p>
        </p:txBody>
      </p:sp>
    </p:spTree>
    <p:extLst>
      <p:ext uri="{BB962C8B-B14F-4D97-AF65-F5344CB8AC3E}">
        <p14:creationId xmlns:p14="http://schemas.microsoft.com/office/powerpoint/2010/main" val="1023764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69011"/>
            <a:ext cx="8229600" cy="845389"/>
          </a:xfrm>
        </p:spPr>
        <p:txBody>
          <a:bodyPr/>
          <a:lstStyle/>
          <a:p>
            <a:pPr algn="ctr"/>
            <a:r>
              <a:rPr lang="en-GB" altLang="en-US" dirty="0" smtClean="0">
                <a:latin typeface="Calibri" panose="020F0502020204030204" pitchFamily="34" charset="0"/>
              </a:rPr>
              <a:t>Heritability of OA</a:t>
            </a:r>
            <a:endParaRPr lang="en-GB" altLang="en-US" dirty="0">
              <a:latin typeface="Calibri" panose="020F0502020204030204" pitchFamily="34"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856" y="1118283"/>
            <a:ext cx="4242391" cy="4242391"/>
          </a:xfrm>
        </p:spPr>
      </p:pic>
      <p:sp>
        <p:nvSpPr>
          <p:cNvPr id="4" name="TextBox 3"/>
          <p:cNvSpPr txBox="1"/>
          <p:nvPr/>
        </p:nvSpPr>
        <p:spPr>
          <a:xfrm>
            <a:off x="297712" y="5418693"/>
            <a:ext cx="8729330" cy="954107"/>
          </a:xfrm>
          <a:prstGeom prst="rect">
            <a:avLst/>
          </a:prstGeom>
          <a:noFill/>
        </p:spPr>
        <p:txBody>
          <a:bodyPr wrap="square" rtlCol="0">
            <a:spAutoFit/>
          </a:bodyPr>
          <a:lstStyle/>
          <a:p>
            <a:r>
              <a:rPr lang="en-GB" sz="2800" dirty="0" smtClean="0">
                <a:latin typeface="Calibri" panose="020F0502020204030204" pitchFamily="34" charset="0"/>
              </a:rPr>
              <a:t>~50%: half of the variation in susceptibility to OA in the population is due to genetic factors</a:t>
            </a:r>
            <a:endParaRPr lang="en-GB" sz="2800" dirty="0">
              <a:latin typeface="Calibri" panose="020F0502020204030204" pitchFamily="34" charset="0"/>
            </a:endParaRPr>
          </a:p>
        </p:txBody>
      </p:sp>
    </p:spTree>
    <p:extLst>
      <p:ext uri="{BB962C8B-B14F-4D97-AF65-F5344CB8AC3E}">
        <p14:creationId xmlns:p14="http://schemas.microsoft.com/office/powerpoint/2010/main" val="217012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807" y="470901"/>
            <a:ext cx="5715000" cy="5715000"/>
          </a:xfrm>
          <a:prstGeom prst="rect">
            <a:avLst/>
          </a:prstGeom>
        </p:spPr>
      </p:pic>
      <p:sp>
        <p:nvSpPr>
          <p:cNvPr id="3" name="TextBox 2"/>
          <p:cNvSpPr txBox="1"/>
          <p:nvPr/>
        </p:nvSpPr>
        <p:spPr>
          <a:xfrm>
            <a:off x="1031358" y="116958"/>
            <a:ext cx="7134447" cy="707886"/>
          </a:xfrm>
          <a:prstGeom prst="rect">
            <a:avLst/>
          </a:prstGeom>
          <a:noFill/>
        </p:spPr>
        <p:txBody>
          <a:bodyPr wrap="square" rtlCol="0">
            <a:spAutoFit/>
          </a:bodyPr>
          <a:lstStyle/>
          <a:p>
            <a:r>
              <a:rPr lang="en-GB" sz="4000" dirty="0" smtClean="0">
                <a:latin typeface="Calibri" panose="020F0502020204030204" pitchFamily="34" charset="0"/>
              </a:rPr>
              <a:t>OA is not a single gene disorder</a:t>
            </a:r>
            <a:endParaRPr lang="en-GB" sz="4000" dirty="0">
              <a:latin typeface="Calibri" panose="020F0502020204030204" pitchFamily="34" charset="0"/>
            </a:endParaRPr>
          </a:p>
        </p:txBody>
      </p:sp>
    </p:spTree>
    <p:extLst>
      <p:ext uri="{BB962C8B-B14F-4D97-AF65-F5344CB8AC3E}">
        <p14:creationId xmlns:p14="http://schemas.microsoft.com/office/powerpoint/2010/main" val="3767433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11" y="1406155"/>
            <a:ext cx="6834609" cy="4271631"/>
          </a:xfrm>
          <a:prstGeom prst="rect">
            <a:avLst/>
          </a:prstGeom>
        </p:spPr>
      </p:pic>
      <p:sp>
        <p:nvSpPr>
          <p:cNvPr id="3" name="TextBox 2"/>
          <p:cNvSpPr txBox="1"/>
          <p:nvPr/>
        </p:nvSpPr>
        <p:spPr>
          <a:xfrm>
            <a:off x="915461" y="287079"/>
            <a:ext cx="7219507" cy="584775"/>
          </a:xfrm>
          <a:prstGeom prst="rect">
            <a:avLst/>
          </a:prstGeom>
          <a:noFill/>
        </p:spPr>
        <p:txBody>
          <a:bodyPr wrap="square" rtlCol="0">
            <a:spAutoFit/>
          </a:bodyPr>
          <a:lstStyle/>
          <a:p>
            <a:r>
              <a:rPr lang="en-GB" sz="3200" dirty="0" smtClean="0">
                <a:latin typeface="Calibri" panose="020F0502020204030204" pitchFamily="34" charset="0"/>
              </a:rPr>
              <a:t>OA is a complex or polygenic disease</a:t>
            </a:r>
            <a:endParaRPr lang="en-GB" sz="3200" dirty="0">
              <a:latin typeface="Calibri" panose="020F0502020204030204" pitchFamily="34" charset="0"/>
            </a:endParaRPr>
          </a:p>
        </p:txBody>
      </p:sp>
      <p:sp>
        <p:nvSpPr>
          <p:cNvPr id="4" name="TextBox 3"/>
          <p:cNvSpPr txBox="1"/>
          <p:nvPr/>
        </p:nvSpPr>
        <p:spPr>
          <a:xfrm>
            <a:off x="2711302" y="2424222"/>
            <a:ext cx="1414131" cy="923330"/>
          </a:xfrm>
          <a:prstGeom prst="rect">
            <a:avLst/>
          </a:prstGeom>
          <a:solidFill>
            <a:srgbClr val="FFFFFF"/>
          </a:solidFill>
        </p:spPr>
        <p:txBody>
          <a:bodyPr wrap="square" rtlCol="0">
            <a:spAutoFit/>
          </a:bodyPr>
          <a:lstStyle/>
          <a:p>
            <a:r>
              <a:rPr lang="en-GB" dirty="0" smtClean="0">
                <a:latin typeface="Calibri" panose="020F0502020204030204" pitchFamily="34" charset="0"/>
              </a:rPr>
              <a:t>Few genes contributing to OA</a:t>
            </a:r>
            <a:endParaRPr lang="en-GB" dirty="0">
              <a:latin typeface="Calibri" panose="020F0502020204030204" pitchFamily="34" charset="0"/>
            </a:endParaRPr>
          </a:p>
        </p:txBody>
      </p:sp>
      <p:sp>
        <p:nvSpPr>
          <p:cNvPr id="5" name="TextBox 4"/>
          <p:cNvSpPr txBox="1"/>
          <p:nvPr/>
        </p:nvSpPr>
        <p:spPr>
          <a:xfrm>
            <a:off x="5808921" y="1630324"/>
            <a:ext cx="1414131" cy="923330"/>
          </a:xfrm>
          <a:prstGeom prst="rect">
            <a:avLst/>
          </a:prstGeom>
          <a:solidFill>
            <a:srgbClr val="FFFFFF"/>
          </a:solidFill>
        </p:spPr>
        <p:txBody>
          <a:bodyPr wrap="square" rtlCol="0">
            <a:spAutoFit/>
          </a:bodyPr>
          <a:lstStyle/>
          <a:p>
            <a:r>
              <a:rPr lang="en-GB" dirty="0" smtClean="0">
                <a:latin typeface="Calibri" panose="020F0502020204030204" pitchFamily="34" charset="0"/>
              </a:rPr>
              <a:t>Many genes contributing to OA</a:t>
            </a:r>
            <a:endParaRPr lang="en-GB" dirty="0">
              <a:latin typeface="Calibri" panose="020F0502020204030204" pitchFamily="34" charset="0"/>
            </a:endParaRPr>
          </a:p>
        </p:txBody>
      </p:sp>
      <p:sp>
        <p:nvSpPr>
          <p:cNvPr id="6" name="TextBox 5"/>
          <p:cNvSpPr txBox="1"/>
          <p:nvPr/>
        </p:nvSpPr>
        <p:spPr>
          <a:xfrm>
            <a:off x="2073349" y="4954771"/>
            <a:ext cx="1881963" cy="646331"/>
          </a:xfrm>
          <a:prstGeom prst="rect">
            <a:avLst/>
          </a:prstGeom>
          <a:solidFill>
            <a:srgbClr val="FFFFFF"/>
          </a:solidFill>
        </p:spPr>
        <p:txBody>
          <a:bodyPr wrap="square" rtlCol="0">
            <a:spAutoFit/>
          </a:bodyPr>
          <a:lstStyle/>
          <a:p>
            <a:r>
              <a:rPr lang="en-GB" dirty="0" smtClean="0">
                <a:latin typeface="Calibri" panose="020F0502020204030204" pitchFamily="34" charset="0"/>
              </a:rPr>
              <a:t>Low risk of developing OA</a:t>
            </a:r>
            <a:endParaRPr lang="en-GB" dirty="0">
              <a:latin typeface="Calibri" panose="020F0502020204030204" pitchFamily="34" charset="0"/>
            </a:endParaRPr>
          </a:p>
        </p:txBody>
      </p:sp>
      <p:sp>
        <p:nvSpPr>
          <p:cNvPr id="7" name="TextBox 6"/>
          <p:cNvSpPr txBox="1"/>
          <p:nvPr/>
        </p:nvSpPr>
        <p:spPr>
          <a:xfrm>
            <a:off x="5511346" y="4947676"/>
            <a:ext cx="1881963" cy="646331"/>
          </a:xfrm>
          <a:prstGeom prst="rect">
            <a:avLst/>
          </a:prstGeom>
          <a:solidFill>
            <a:srgbClr val="FFFFFF"/>
          </a:solidFill>
        </p:spPr>
        <p:txBody>
          <a:bodyPr wrap="square" rtlCol="0">
            <a:spAutoFit/>
          </a:bodyPr>
          <a:lstStyle/>
          <a:p>
            <a:r>
              <a:rPr lang="en-GB" dirty="0" smtClean="0">
                <a:latin typeface="Calibri" panose="020F0502020204030204" pitchFamily="34" charset="0"/>
              </a:rPr>
              <a:t>High risk of developing OA</a:t>
            </a:r>
            <a:endParaRPr lang="en-GB" dirty="0">
              <a:latin typeface="Calibri" panose="020F0502020204030204" pitchFamily="34" charset="0"/>
            </a:endParaRPr>
          </a:p>
        </p:txBody>
      </p:sp>
      <p:sp>
        <p:nvSpPr>
          <p:cNvPr id="8" name="TextBox 7"/>
          <p:cNvSpPr txBox="1"/>
          <p:nvPr/>
        </p:nvSpPr>
        <p:spPr>
          <a:xfrm>
            <a:off x="1244009" y="2949685"/>
            <a:ext cx="1190847" cy="923330"/>
          </a:xfrm>
          <a:prstGeom prst="rect">
            <a:avLst/>
          </a:prstGeom>
          <a:solidFill>
            <a:srgbClr val="FFFFFF"/>
          </a:solidFill>
        </p:spPr>
        <p:txBody>
          <a:bodyPr wrap="square" rtlCol="0">
            <a:spAutoFit/>
          </a:bodyPr>
          <a:lstStyle/>
          <a:p>
            <a:r>
              <a:rPr lang="en-GB" dirty="0" smtClean="0">
                <a:latin typeface="Calibri" panose="020F0502020204030204" pitchFamily="34" charset="0"/>
              </a:rPr>
              <a:t>Number</a:t>
            </a:r>
          </a:p>
          <a:p>
            <a:r>
              <a:rPr lang="en-GB" dirty="0">
                <a:latin typeface="Calibri" panose="020F0502020204030204" pitchFamily="34" charset="0"/>
              </a:rPr>
              <a:t>o</a:t>
            </a:r>
            <a:r>
              <a:rPr lang="en-GB" dirty="0" smtClean="0">
                <a:latin typeface="Calibri" panose="020F0502020204030204" pitchFamily="34" charset="0"/>
              </a:rPr>
              <a:t>f</a:t>
            </a:r>
          </a:p>
          <a:p>
            <a:r>
              <a:rPr lang="en-GB" dirty="0" smtClean="0">
                <a:latin typeface="Calibri" panose="020F0502020204030204" pitchFamily="34" charset="0"/>
              </a:rPr>
              <a:t> people</a:t>
            </a:r>
            <a:endParaRPr lang="en-GB" dirty="0">
              <a:latin typeface="Calibri" panose="020F0502020204030204" pitchFamily="34" charset="0"/>
            </a:endParaRPr>
          </a:p>
        </p:txBody>
      </p:sp>
      <p:sp>
        <p:nvSpPr>
          <p:cNvPr id="9" name="TextBox 8"/>
          <p:cNvSpPr txBox="1"/>
          <p:nvPr/>
        </p:nvSpPr>
        <p:spPr>
          <a:xfrm>
            <a:off x="4359349" y="5103630"/>
            <a:ext cx="1151997" cy="369332"/>
          </a:xfrm>
          <a:prstGeom prst="rect">
            <a:avLst/>
          </a:prstGeom>
          <a:solidFill>
            <a:srgbClr val="FFFFFF"/>
          </a:solidFill>
        </p:spPr>
        <p:txBody>
          <a:bodyPr wrap="square" rtlCol="0">
            <a:spAutoFit/>
          </a:bodyPr>
          <a:lstStyle/>
          <a:p>
            <a:endParaRPr lang="en-GB" dirty="0"/>
          </a:p>
        </p:txBody>
      </p:sp>
    </p:spTree>
    <p:extLst>
      <p:ext uri="{BB962C8B-B14F-4D97-AF65-F5344CB8AC3E}">
        <p14:creationId xmlns:p14="http://schemas.microsoft.com/office/powerpoint/2010/main" val="25120038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360363" y="169863"/>
            <a:ext cx="8424862" cy="1068387"/>
          </a:xfrm>
        </p:spPr>
        <p:txBody>
          <a:bodyPr>
            <a:normAutofit fontScale="90000"/>
          </a:bodyPr>
          <a:lstStyle/>
          <a:p>
            <a:pPr algn="ctr"/>
            <a:r>
              <a:rPr lang="en-GB" altLang="en-US" sz="3600" dirty="0">
                <a:latin typeface="Calibri" panose="020F0502020204030204" pitchFamily="34" charset="0"/>
              </a:rPr>
              <a:t>arcOGEN Consortium </a:t>
            </a:r>
            <a:br>
              <a:rPr lang="en-GB" altLang="en-US" sz="3600" dirty="0">
                <a:latin typeface="Calibri" panose="020F0502020204030204" pitchFamily="34" charset="0"/>
              </a:rPr>
            </a:br>
            <a:r>
              <a:rPr lang="en-GB" altLang="en-US" sz="3600" dirty="0">
                <a:latin typeface="Calibri" panose="020F0502020204030204" pitchFamily="34" charset="0"/>
              </a:rPr>
              <a:t>arc Osteoarthritis Genetics</a:t>
            </a:r>
            <a:br>
              <a:rPr lang="en-GB" altLang="en-US" sz="3600" dirty="0">
                <a:latin typeface="Calibri" panose="020F0502020204030204" pitchFamily="34" charset="0"/>
              </a:rPr>
            </a:br>
            <a:endParaRPr lang="en-GB" altLang="en-US" sz="3600" dirty="0">
              <a:latin typeface="Calibri" panose="020F0502020204030204" pitchFamily="34" charset="0"/>
            </a:endParaRPr>
          </a:p>
        </p:txBody>
      </p:sp>
      <p:sp>
        <p:nvSpPr>
          <p:cNvPr id="191492" name="Text Box 4"/>
          <p:cNvSpPr txBox="1">
            <a:spLocks noChangeArrowheads="1"/>
          </p:cNvSpPr>
          <p:nvPr/>
        </p:nvSpPr>
        <p:spPr bwMode="auto">
          <a:xfrm>
            <a:off x="180181" y="1365895"/>
            <a:ext cx="8816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dirty="0">
                <a:latin typeface="Calibri" panose="020F0502020204030204" pitchFamily="34" charset="0"/>
              </a:rPr>
              <a:t>11 participating sites: </a:t>
            </a:r>
          </a:p>
        </p:txBody>
      </p:sp>
      <p:sp>
        <p:nvSpPr>
          <p:cNvPr id="191493" name="Text Box 5"/>
          <p:cNvSpPr txBox="1">
            <a:spLocks noChangeArrowheads="1"/>
          </p:cNvSpPr>
          <p:nvPr/>
        </p:nvSpPr>
        <p:spPr bwMode="auto">
          <a:xfrm>
            <a:off x="6884988" y="5035550"/>
            <a:ext cx="8404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Oxford</a:t>
            </a:r>
          </a:p>
        </p:txBody>
      </p:sp>
      <p:sp>
        <p:nvSpPr>
          <p:cNvPr id="191494" name="Text Box 6"/>
          <p:cNvSpPr txBox="1">
            <a:spLocks noChangeArrowheads="1"/>
          </p:cNvSpPr>
          <p:nvPr/>
        </p:nvSpPr>
        <p:spPr bwMode="auto">
          <a:xfrm>
            <a:off x="6884988" y="5661025"/>
            <a:ext cx="8996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London</a:t>
            </a:r>
          </a:p>
        </p:txBody>
      </p:sp>
      <p:sp>
        <p:nvSpPr>
          <p:cNvPr id="191495" name="Text Box 7"/>
          <p:cNvSpPr txBox="1">
            <a:spLocks noChangeArrowheads="1"/>
          </p:cNvSpPr>
          <p:nvPr/>
        </p:nvSpPr>
        <p:spPr bwMode="auto">
          <a:xfrm>
            <a:off x="447675" y="5848350"/>
            <a:ext cx="14927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Southampton</a:t>
            </a:r>
          </a:p>
        </p:txBody>
      </p:sp>
      <p:sp>
        <p:nvSpPr>
          <p:cNvPr id="191496" name="Text Box 8"/>
          <p:cNvSpPr txBox="1">
            <a:spLocks noChangeArrowheads="1"/>
          </p:cNvSpPr>
          <p:nvPr/>
        </p:nvSpPr>
        <p:spPr bwMode="auto">
          <a:xfrm>
            <a:off x="6884988" y="4283075"/>
            <a:ext cx="13313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Nottingham</a:t>
            </a:r>
          </a:p>
        </p:txBody>
      </p:sp>
      <p:sp>
        <p:nvSpPr>
          <p:cNvPr id="191497" name="Text Box 9"/>
          <p:cNvSpPr txBox="1">
            <a:spLocks noChangeArrowheads="1"/>
          </p:cNvSpPr>
          <p:nvPr/>
        </p:nvSpPr>
        <p:spPr bwMode="auto">
          <a:xfrm>
            <a:off x="668338" y="3425825"/>
            <a:ext cx="13222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Manchester</a:t>
            </a:r>
          </a:p>
        </p:txBody>
      </p:sp>
      <p:sp>
        <p:nvSpPr>
          <p:cNvPr id="191498" name="Text Box 10"/>
          <p:cNvSpPr txBox="1">
            <a:spLocks noChangeArrowheads="1"/>
          </p:cNvSpPr>
          <p:nvPr/>
        </p:nvSpPr>
        <p:spPr bwMode="auto">
          <a:xfrm>
            <a:off x="6884988" y="4706938"/>
            <a:ext cx="1214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Cambridge</a:t>
            </a:r>
          </a:p>
        </p:txBody>
      </p:sp>
      <p:sp>
        <p:nvSpPr>
          <p:cNvPr id="191499" name="Text Box 11"/>
          <p:cNvSpPr txBox="1">
            <a:spLocks noChangeArrowheads="1"/>
          </p:cNvSpPr>
          <p:nvPr/>
        </p:nvSpPr>
        <p:spPr bwMode="auto">
          <a:xfrm>
            <a:off x="823913" y="2463800"/>
            <a:ext cx="11548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Edinburgh</a:t>
            </a:r>
          </a:p>
        </p:txBody>
      </p:sp>
      <p:sp>
        <p:nvSpPr>
          <p:cNvPr id="191500" name="Text Box 12"/>
          <p:cNvSpPr txBox="1">
            <a:spLocks noChangeArrowheads="1"/>
          </p:cNvSpPr>
          <p:nvPr/>
        </p:nvSpPr>
        <p:spPr bwMode="auto">
          <a:xfrm>
            <a:off x="6884988" y="3008313"/>
            <a:ext cx="11697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dirty="0">
                <a:latin typeface="Calibri" panose="020F0502020204030204" pitchFamily="34" charset="0"/>
              </a:rPr>
              <a:t>Newcastle</a:t>
            </a:r>
          </a:p>
        </p:txBody>
      </p:sp>
      <p:sp>
        <p:nvSpPr>
          <p:cNvPr id="191501" name="Text Box 13"/>
          <p:cNvSpPr txBox="1">
            <a:spLocks noChangeArrowheads="1"/>
          </p:cNvSpPr>
          <p:nvPr/>
        </p:nvSpPr>
        <p:spPr bwMode="auto">
          <a:xfrm>
            <a:off x="6884988" y="3865563"/>
            <a:ext cx="10293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Sheffield</a:t>
            </a:r>
          </a:p>
        </p:txBody>
      </p:sp>
      <p:sp>
        <p:nvSpPr>
          <p:cNvPr id="191502" name="Text Box 14"/>
          <p:cNvSpPr txBox="1">
            <a:spLocks noChangeArrowheads="1"/>
          </p:cNvSpPr>
          <p:nvPr/>
        </p:nvSpPr>
        <p:spPr bwMode="auto">
          <a:xfrm>
            <a:off x="6884988" y="2378075"/>
            <a:ext cx="17940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Northumberland</a:t>
            </a:r>
          </a:p>
        </p:txBody>
      </p:sp>
      <p:grpSp>
        <p:nvGrpSpPr>
          <p:cNvPr id="191503" name="Group 15"/>
          <p:cNvGrpSpPr>
            <a:grpSpLocks/>
          </p:cNvGrpSpPr>
          <p:nvPr/>
        </p:nvGrpSpPr>
        <p:grpSpPr bwMode="auto">
          <a:xfrm>
            <a:off x="2155825" y="2071688"/>
            <a:ext cx="4227513" cy="4489450"/>
            <a:chOff x="1230" y="1177"/>
            <a:chExt cx="2663" cy="2828"/>
          </a:xfrm>
        </p:grpSpPr>
        <p:pic>
          <p:nvPicPr>
            <p:cNvPr id="191504" name="Picture 16" descr="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1177"/>
              <a:ext cx="2261" cy="2828"/>
            </a:xfrm>
            <a:prstGeom prst="rect">
              <a:avLst/>
            </a:prstGeom>
            <a:noFill/>
            <a:extLst>
              <a:ext uri="{909E8E84-426E-40DD-AFC4-6F175D3DCCD1}">
                <a14:hiddenFill xmlns:a14="http://schemas.microsoft.com/office/drawing/2010/main">
                  <a:solidFill>
                    <a:srgbClr val="FFFFFF"/>
                  </a:solidFill>
                </a14:hiddenFill>
              </a:ext>
            </a:extLst>
          </p:spPr>
        </p:pic>
        <p:sp>
          <p:nvSpPr>
            <p:cNvPr id="191505" name="Oval 17"/>
            <p:cNvSpPr>
              <a:spLocks noChangeArrowheads="1"/>
            </p:cNvSpPr>
            <p:nvPr/>
          </p:nvSpPr>
          <p:spPr bwMode="auto">
            <a:xfrm>
              <a:off x="2928" y="2194"/>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06" name="Oval 18"/>
            <p:cNvSpPr>
              <a:spLocks noChangeArrowheads="1"/>
            </p:cNvSpPr>
            <p:nvPr/>
          </p:nvSpPr>
          <p:spPr bwMode="auto">
            <a:xfrm>
              <a:off x="3278" y="3017"/>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07" name="Oval 19"/>
            <p:cNvSpPr>
              <a:spLocks noChangeArrowheads="1"/>
            </p:cNvSpPr>
            <p:nvPr/>
          </p:nvSpPr>
          <p:spPr bwMode="auto">
            <a:xfrm>
              <a:off x="3083" y="2859"/>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08" name="Oval 20"/>
            <p:cNvSpPr>
              <a:spLocks noChangeArrowheads="1"/>
            </p:cNvSpPr>
            <p:nvPr/>
          </p:nvSpPr>
          <p:spPr bwMode="auto">
            <a:xfrm>
              <a:off x="3532" y="3416"/>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09" name="Oval 21"/>
            <p:cNvSpPr>
              <a:spLocks noChangeArrowheads="1"/>
            </p:cNvSpPr>
            <p:nvPr/>
          </p:nvSpPr>
          <p:spPr bwMode="auto">
            <a:xfrm>
              <a:off x="3555" y="3185"/>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0" name="Oval 22"/>
            <p:cNvSpPr>
              <a:spLocks noChangeArrowheads="1"/>
            </p:cNvSpPr>
            <p:nvPr/>
          </p:nvSpPr>
          <p:spPr bwMode="auto">
            <a:xfrm>
              <a:off x="3362" y="3379"/>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1" name="Oval 23"/>
            <p:cNvSpPr>
              <a:spLocks noChangeArrowheads="1"/>
            </p:cNvSpPr>
            <p:nvPr/>
          </p:nvSpPr>
          <p:spPr bwMode="auto">
            <a:xfrm>
              <a:off x="3288" y="3596"/>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2" name="Rectangle 24"/>
            <p:cNvSpPr>
              <a:spLocks noChangeArrowheads="1"/>
            </p:cNvSpPr>
            <p:nvPr/>
          </p:nvSpPr>
          <p:spPr bwMode="auto">
            <a:xfrm>
              <a:off x="1632" y="2365"/>
              <a:ext cx="797" cy="1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3" name="Rectangle 25"/>
            <p:cNvSpPr>
              <a:spLocks noChangeArrowheads="1"/>
            </p:cNvSpPr>
            <p:nvPr/>
          </p:nvSpPr>
          <p:spPr bwMode="auto">
            <a:xfrm>
              <a:off x="2319" y="2512"/>
              <a:ext cx="279" cy="2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4" name="Rectangle 26"/>
            <p:cNvSpPr>
              <a:spLocks noChangeArrowheads="1"/>
            </p:cNvSpPr>
            <p:nvPr/>
          </p:nvSpPr>
          <p:spPr bwMode="auto">
            <a:xfrm>
              <a:off x="2367" y="2718"/>
              <a:ext cx="194" cy="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5" name="Rectangle 27"/>
            <p:cNvSpPr>
              <a:spLocks noChangeArrowheads="1"/>
            </p:cNvSpPr>
            <p:nvPr/>
          </p:nvSpPr>
          <p:spPr bwMode="auto">
            <a:xfrm rot="-1743669">
              <a:off x="2403" y="2379"/>
              <a:ext cx="97" cy="2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6" name="Line 28"/>
            <p:cNvSpPr>
              <a:spLocks noChangeShapeType="1"/>
            </p:cNvSpPr>
            <p:nvPr/>
          </p:nvSpPr>
          <p:spPr bwMode="auto">
            <a:xfrm flipH="1" flipV="1">
              <a:off x="1230" y="1544"/>
              <a:ext cx="1671" cy="667"/>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7" name="Line 29"/>
            <p:cNvSpPr>
              <a:spLocks noChangeShapeType="1"/>
            </p:cNvSpPr>
            <p:nvPr/>
          </p:nvSpPr>
          <p:spPr bwMode="auto">
            <a:xfrm flipH="1" flipV="1">
              <a:off x="1236" y="2157"/>
              <a:ext cx="1836" cy="718"/>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8" name="Line 30"/>
            <p:cNvSpPr>
              <a:spLocks noChangeShapeType="1"/>
            </p:cNvSpPr>
            <p:nvPr/>
          </p:nvSpPr>
          <p:spPr bwMode="auto">
            <a:xfrm flipH="1">
              <a:off x="1252" y="3625"/>
              <a:ext cx="1991" cy="49"/>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19" name="Oval 31"/>
            <p:cNvSpPr>
              <a:spLocks noChangeArrowheads="1"/>
            </p:cNvSpPr>
            <p:nvPr/>
          </p:nvSpPr>
          <p:spPr bwMode="auto">
            <a:xfrm>
              <a:off x="3145" y="2367"/>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0" name="Oval 32"/>
            <p:cNvSpPr>
              <a:spLocks noChangeArrowheads="1"/>
            </p:cNvSpPr>
            <p:nvPr/>
          </p:nvSpPr>
          <p:spPr bwMode="auto">
            <a:xfrm>
              <a:off x="3231" y="2893"/>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1" name="Oval 33"/>
            <p:cNvSpPr>
              <a:spLocks noChangeArrowheads="1"/>
            </p:cNvSpPr>
            <p:nvPr/>
          </p:nvSpPr>
          <p:spPr bwMode="auto">
            <a:xfrm>
              <a:off x="3104" y="2286"/>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2" name="Oval 34"/>
            <p:cNvSpPr>
              <a:spLocks noChangeArrowheads="1"/>
            </p:cNvSpPr>
            <p:nvPr/>
          </p:nvSpPr>
          <p:spPr bwMode="auto">
            <a:xfrm>
              <a:off x="3148" y="3262"/>
              <a:ext cx="84"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3" name="Line 35"/>
            <p:cNvSpPr>
              <a:spLocks noChangeShapeType="1"/>
            </p:cNvSpPr>
            <p:nvPr/>
          </p:nvSpPr>
          <p:spPr bwMode="auto">
            <a:xfrm flipH="1" flipV="1">
              <a:off x="1247" y="2956"/>
              <a:ext cx="1900" cy="318"/>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grpSp>
      <p:sp>
        <p:nvSpPr>
          <p:cNvPr id="191524" name="Text Box 36"/>
          <p:cNvSpPr txBox="1">
            <a:spLocks noChangeArrowheads="1"/>
          </p:cNvSpPr>
          <p:nvPr/>
        </p:nvSpPr>
        <p:spPr bwMode="auto">
          <a:xfrm>
            <a:off x="871538" y="4710113"/>
            <a:ext cx="11624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a:latin typeface="Calibri" panose="020F0502020204030204" pitchFamily="34" charset="0"/>
              </a:rPr>
              <a:t>Worcester</a:t>
            </a:r>
          </a:p>
        </p:txBody>
      </p:sp>
      <p:sp>
        <p:nvSpPr>
          <p:cNvPr id="191525" name="Line 37"/>
          <p:cNvSpPr>
            <a:spLocks noChangeShapeType="1"/>
          </p:cNvSpPr>
          <p:nvPr/>
        </p:nvSpPr>
        <p:spPr bwMode="auto">
          <a:xfrm flipV="1">
            <a:off x="5543550" y="4473575"/>
            <a:ext cx="1363663" cy="550863"/>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6" name="Line 38"/>
          <p:cNvSpPr>
            <a:spLocks noChangeShapeType="1"/>
          </p:cNvSpPr>
          <p:nvPr/>
        </p:nvSpPr>
        <p:spPr bwMode="auto">
          <a:xfrm flipV="1">
            <a:off x="5951538" y="4905375"/>
            <a:ext cx="944562" cy="392113"/>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7" name="Line 39"/>
          <p:cNvSpPr>
            <a:spLocks noChangeShapeType="1"/>
          </p:cNvSpPr>
          <p:nvPr/>
        </p:nvSpPr>
        <p:spPr bwMode="auto">
          <a:xfrm flipV="1">
            <a:off x="5651500" y="5227638"/>
            <a:ext cx="1262063" cy="379412"/>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8" name="Line 40"/>
          <p:cNvSpPr>
            <a:spLocks noChangeShapeType="1"/>
          </p:cNvSpPr>
          <p:nvPr/>
        </p:nvSpPr>
        <p:spPr bwMode="auto">
          <a:xfrm>
            <a:off x="5961063" y="5719763"/>
            <a:ext cx="949325" cy="130175"/>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29" name="Line 41"/>
          <p:cNvSpPr>
            <a:spLocks noChangeShapeType="1"/>
          </p:cNvSpPr>
          <p:nvPr/>
        </p:nvSpPr>
        <p:spPr bwMode="auto">
          <a:xfrm flipV="1">
            <a:off x="5330825" y="3206750"/>
            <a:ext cx="1584325" cy="754063"/>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30" name="Line 42"/>
          <p:cNvSpPr>
            <a:spLocks noChangeShapeType="1"/>
          </p:cNvSpPr>
          <p:nvPr/>
        </p:nvSpPr>
        <p:spPr bwMode="auto">
          <a:xfrm flipV="1">
            <a:off x="5459413" y="4071938"/>
            <a:ext cx="1435100" cy="750887"/>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sp>
        <p:nvSpPr>
          <p:cNvPr id="191531" name="Line 43"/>
          <p:cNvSpPr>
            <a:spLocks noChangeShapeType="1"/>
          </p:cNvSpPr>
          <p:nvPr/>
        </p:nvSpPr>
        <p:spPr bwMode="auto">
          <a:xfrm flipV="1">
            <a:off x="5256213" y="2573338"/>
            <a:ext cx="1646237" cy="1244600"/>
          </a:xfrm>
          <a:prstGeom prst="line">
            <a:avLst/>
          </a:prstGeom>
          <a:noFill/>
          <a:ln w="38100">
            <a:solidFill>
              <a:srgbClr val="8D0017"/>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97" y="1168102"/>
            <a:ext cx="1819275" cy="857250"/>
          </a:xfrm>
          <a:prstGeom prst="rect">
            <a:avLst/>
          </a:prstGeom>
        </p:spPr>
      </p:pic>
    </p:spTree>
    <p:extLst>
      <p:ext uri="{BB962C8B-B14F-4D97-AF65-F5344CB8AC3E}">
        <p14:creationId xmlns:p14="http://schemas.microsoft.com/office/powerpoint/2010/main" val="343905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4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4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14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14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14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14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15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15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15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15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15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15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15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15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15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15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1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15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1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p:bldP spid="191493" grpId="0"/>
      <p:bldP spid="191494" grpId="0"/>
      <p:bldP spid="191495" grpId="0"/>
      <p:bldP spid="191496" grpId="0"/>
      <p:bldP spid="191497" grpId="0"/>
      <p:bldP spid="191498" grpId="0"/>
      <p:bldP spid="191499" grpId="0"/>
      <p:bldP spid="191500" grpId="0"/>
      <p:bldP spid="191501" grpId="0"/>
      <p:bldP spid="191502" grpId="0"/>
      <p:bldP spid="191524" grpId="0"/>
      <p:bldP spid="191525" grpId="0" animBg="1"/>
      <p:bldP spid="191526" grpId="0" animBg="1"/>
      <p:bldP spid="191527" grpId="0" animBg="1"/>
      <p:bldP spid="191528" grpId="0" animBg="1"/>
      <p:bldP spid="191529" grpId="0" animBg="1"/>
      <p:bldP spid="191530" grpId="0" animBg="1"/>
      <p:bldP spid="1915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idx="1"/>
          </p:nvPr>
        </p:nvSpPr>
        <p:spPr>
          <a:xfrm>
            <a:off x="185738" y="357467"/>
            <a:ext cx="8683625" cy="6007100"/>
          </a:xfrm>
        </p:spPr>
        <p:txBody>
          <a:bodyPr/>
          <a:lstStyle/>
          <a:p>
            <a:pPr marL="0" indent="0" algn="ctr" eaLnBrk="1" hangingPunct="1">
              <a:lnSpc>
                <a:spcPct val="100000"/>
              </a:lnSpc>
              <a:buNone/>
            </a:pPr>
            <a:r>
              <a:rPr lang="en-GB" sz="3000" b="0" dirty="0" smtClean="0">
                <a:latin typeface="Calibri" pitchFamily="34" charset="0"/>
              </a:rPr>
              <a:t>7,410 OA cases v. 11,009 controls</a:t>
            </a:r>
          </a:p>
        </p:txBody>
      </p:sp>
      <p:pic>
        <p:nvPicPr>
          <p:cNvPr id="58372" name="Picture 4"/>
          <p:cNvPicPr>
            <a:picLocks noChangeAspect="1" noChangeArrowheads="1"/>
          </p:cNvPicPr>
          <p:nvPr/>
        </p:nvPicPr>
        <p:blipFill>
          <a:blip r:embed="rId3"/>
          <a:srcRect t="8189"/>
          <a:stretch>
            <a:fillRect/>
          </a:stretch>
        </p:blipFill>
        <p:spPr bwMode="auto">
          <a:xfrm>
            <a:off x="1765006" y="1773168"/>
            <a:ext cx="5390706" cy="4948370"/>
          </a:xfrm>
          <a:prstGeom prst="rect">
            <a:avLst/>
          </a:prstGeom>
          <a:noFill/>
          <a:ln w="9525">
            <a:noFill/>
            <a:miter lim="800000"/>
            <a:headEnd/>
            <a:tailEnd/>
          </a:ln>
        </p:spPr>
      </p:pic>
      <p:sp>
        <p:nvSpPr>
          <p:cNvPr id="3" name="Oval 2"/>
          <p:cNvSpPr/>
          <p:nvPr/>
        </p:nvSpPr>
        <p:spPr bwMode="auto">
          <a:xfrm rot="1320000">
            <a:off x="4157332" y="2190309"/>
            <a:ext cx="925033" cy="2158409"/>
          </a:xfrm>
          <a:prstGeom prst="ellipse">
            <a:avLst/>
          </a:prstGeom>
          <a:noFill/>
          <a:ln w="38100"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812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6375" y="336550"/>
            <a:ext cx="8686800" cy="779463"/>
          </a:xfrm>
        </p:spPr>
        <p:txBody>
          <a:bodyPr/>
          <a:lstStyle/>
          <a:p>
            <a:pPr algn="ctr"/>
            <a:r>
              <a:rPr lang="en-GB" altLang="en-US" sz="4000" dirty="0" smtClean="0">
                <a:latin typeface="Calibri" panose="020F0502020204030204" pitchFamily="34" charset="0"/>
              </a:rPr>
              <a:t>Complex diseases</a:t>
            </a:r>
            <a:endParaRPr lang="en-US" altLang="en-US" sz="4000" dirty="0">
              <a:latin typeface="Calibri" panose="020F0502020204030204" pitchFamily="34" charset="0"/>
            </a:endParaRPr>
          </a:p>
        </p:txBody>
      </p:sp>
      <p:grpSp>
        <p:nvGrpSpPr>
          <p:cNvPr id="44035" name="Group 3"/>
          <p:cNvGrpSpPr>
            <a:grpSpLocks/>
          </p:cNvGrpSpPr>
          <p:nvPr/>
        </p:nvGrpSpPr>
        <p:grpSpPr bwMode="auto">
          <a:xfrm>
            <a:off x="579438" y="1428750"/>
            <a:ext cx="4495800" cy="4514850"/>
            <a:chOff x="1824" y="633"/>
            <a:chExt cx="2834" cy="2849"/>
          </a:xfrm>
        </p:grpSpPr>
        <p:sp>
          <p:nvSpPr>
            <p:cNvPr id="44036"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en-GB"/>
            </a:p>
          </p:txBody>
        </p:sp>
        <p:sp>
          <p:nvSpPr>
            <p:cNvPr id="44037"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GB"/>
            </a:p>
          </p:txBody>
        </p:sp>
        <p:sp>
          <p:nvSpPr>
            <p:cNvPr id="4403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GB"/>
            </a:p>
          </p:txBody>
        </p:sp>
        <p:sp>
          <p:nvSpPr>
            <p:cNvPr id="4403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en-GB"/>
            </a:p>
          </p:txBody>
        </p:sp>
      </p:grpSp>
      <p:grpSp>
        <p:nvGrpSpPr>
          <p:cNvPr id="44040" name="Group 8"/>
          <p:cNvGrpSpPr>
            <a:grpSpLocks/>
          </p:cNvGrpSpPr>
          <p:nvPr/>
        </p:nvGrpSpPr>
        <p:grpSpPr bwMode="auto">
          <a:xfrm>
            <a:off x="3821113" y="1428750"/>
            <a:ext cx="4495800" cy="4514850"/>
            <a:chOff x="1824" y="633"/>
            <a:chExt cx="2834" cy="2849"/>
          </a:xfrm>
        </p:grpSpPr>
        <p:sp>
          <p:nvSpPr>
            <p:cNvPr id="44041"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en-GB"/>
            </a:p>
          </p:txBody>
        </p:sp>
        <p:sp>
          <p:nvSpPr>
            <p:cNvPr id="44042"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GB"/>
            </a:p>
          </p:txBody>
        </p:sp>
        <p:sp>
          <p:nvSpPr>
            <p:cNvPr id="44043"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GB"/>
            </a:p>
          </p:txBody>
        </p:sp>
        <p:sp>
          <p:nvSpPr>
            <p:cNvPr id="44044"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en-GB"/>
            </a:p>
          </p:txBody>
        </p:sp>
      </p:grpSp>
      <p:sp>
        <p:nvSpPr>
          <p:cNvPr id="44045" name="Text Box 13"/>
          <p:cNvSpPr txBox="1">
            <a:spLocks noChangeArrowheads="1"/>
          </p:cNvSpPr>
          <p:nvPr/>
        </p:nvSpPr>
        <p:spPr bwMode="auto">
          <a:xfrm>
            <a:off x="1476375" y="1598613"/>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dirty="0">
                <a:latin typeface="Calibri" panose="020F0502020204030204" pitchFamily="34" charset="0"/>
              </a:rPr>
              <a:t>Genes</a:t>
            </a:r>
            <a:endParaRPr lang="en-US" altLang="en-US" sz="2400" dirty="0">
              <a:latin typeface="Calibri" panose="020F0502020204030204" pitchFamily="34" charset="0"/>
            </a:endParaRPr>
          </a:p>
        </p:txBody>
      </p:sp>
      <p:sp>
        <p:nvSpPr>
          <p:cNvPr id="44046" name="Text Box 14"/>
          <p:cNvSpPr txBox="1">
            <a:spLocks noChangeArrowheads="1"/>
          </p:cNvSpPr>
          <p:nvPr/>
        </p:nvSpPr>
        <p:spPr bwMode="auto">
          <a:xfrm>
            <a:off x="4643438" y="1598613"/>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latin typeface="Calibri" panose="020F0502020204030204" pitchFamily="34" charset="0"/>
              </a:rPr>
              <a:t>Environment</a:t>
            </a:r>
            <a:endParaRPr lang="en-US" altLang="en-US" sz="2400">
              <a:latin typeface="Calibri" panose="020F0502020204030204" pitchFamily="34" charset="0"/>
            </a:endParaRPr>
          </a:p>
        </p:txBody>
      </p:sp>
    </p:spTree>
    <p:extLst>
      <p:ext uri="{BB962C8B-B14F-4D97-AF65-F5344CB8AC3E}">
        <p14:creationId xmlns:p14="http://schemas.microsoft.com/office/powerpoint/2010/main" val="475472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95536" y="143222"/>
            <a:ext cx="8424862" cy="1125538"/>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i="0" u="none" strike="noStrike" kern="1200" cap="none" spc="0" normalizeH="0" baseline="0" noProof="0" dirty="0" smtClean="0">
                <a:ln>
                  <a:noFill/>
                </a:ln>
                <a:solidFill>
                  <a:schemeClr val="tx1"/>
                </a:solidFill>
                <a:effectLst/>
                <a:uLnTx/>
                <a:uFillTx/>
                <a:latin typeface="Calibri" panose="020F0502020204030204" pitchFamily="34" charset="0"/>
                <a:ea typeface="+mj-ea"/>
                <a:cs typeface="+mj-cs"/>
              </a:rPr>
              <a:t>Replication Replication Replication</a:t>
            </a:r>
            <a:endParaRPr kumimoji="0" lang="en-GB" sz="4000" i="0" u="none" strike="noStrike" kern="1200" cap="none" spc="0" normalizeH="0" baseline="0" noProof="0" dirty="0">
              <a:ln>
                <a:noFill/>
              </a:ln>
              <a:solidFill>
                <a:schemeClr val="tx1"/>
              </a:solidFill>
              <a:effectLst/>
              <a:uLnTx/>
              <a:uFillTx/>
              <a:latin typeface="Calibri" pitchFamily="34" charset="0"/>
              <a:ea typeface="+mj-ea"/>
              <a:cs typeface="+mj-cs"/>
            </a:endParaRPr>
          </a:p>
        </p:txBody>
      </p:sp>
      <p:sp>
        <p:nvSpPr>
          <p:cNvPr id="3" name="TextBox 2"/>
          <p:cNvSpPr txBox="1"/>
          <p:nvPr/>
        </p:nvSpPr>
        <p:spPr>
          <a:xfrm>
            <a:off x="575519" y="924192"/>
            <a:ext cx="8064896" cy="5632311"/>
          </a:xfrm>
          <a:prstGeom prst="rect">
            <a:avLst/>
          </a:prstGeom>
          <a:noFill/>
        </p:spPr>
        <p:txBody>
          <a:bodyPr wrap="square" rtlCol="0">
            <a:spAutoFit/>
          </a:bodyPr>
          <a:lstStyle/>
          <a:p>
            <a:pPr algn="l"/>
            <a:endParaRPr lang="en-GB" sz="2400" dirty="0" smtClean="0">
              <a:latin typeface="Calibri" panose="020F0502020204030204" pitchFamily="34" charset="0"/>
            </a:endParaRPr>
          </a:p>
          <a:p>
            <a:pPr algn="l"/>
            <a:endParaRPr lang="en-GB" sz="2400" dirty="0" smtClean="0">
              <a:latin typeface="Calibri" panose="020F0502020204030204" pitchFamily="34" charset="0"/>
            </a:endParaRPr>
          </a:p>
          <a:p>
            <a:pPr algn="l"/>
            <a:endParaRPr lang="en-GB" sz="2400" dirty="0">
              <a:latin typeface="Calibri" panose="020F0502020204030204" pitchFamily="34" charset="0"/>
            </a:endParaRPr>
          </a:p>
          <a:p>
            <a:pPr algn="l"/>
            <a:endParaRPr lang="en-GB" sz="2400" dirty="0" smtClean="0">
              <a:latin typeface="Calibri" panose="020F0502020204030204" pitchFamily="34" charset="0"/>
            </a:endParaRPr>
          </a:p>
          <a:p>
            <a:pPr algn="l"/>
            <a:endParaRPr lang="en-GB" sz="2400" dirty="0">
              <a:latin typeface="Calibri" panose="020F0502020204030204" pitchFamily="34" charset="0"/>
            </a:endParaRPr>
          </a:p>
          <a:p>
            <a:pPr algn="l"/>
            <a:endParaRPr lang="en-GB" sz="2400" dirty="0" smtClean="0">
              <a:latin typeface="Calibri" panose="020F0502020204030204" pitchFamily="34" charset="0"/>
            </a:endParaRPr>
          </a:p>
          <a:p>
            <a:pPr algn="l"/>
            <a:endParaRPr lang="en-GB" sz="2400" dirty="0">
              <a:latin typeface="Calibri" panose="020F0502020204030204" pitchFamily="34" charset="0"/>
            </a:endParaRPr>
          </a:p>
          <a:p>
            <a:pPr algn="l"/>
            <a:endParaRPr lang="en-GB" sz="2400" dirty="0" smtClean="0">
              <a:latin typeface="Calibri" panose="020F0502020204030204" pitchFamily="34" charset="0"/>
            </a:endParaRPr>
          </a:p>
          <a:p>
            <a:pPr algn="l"/>
            <a:endParaRPr lang="en-GB" sz="2400" dirty="0">
              <a:latin typeface="Calibri" panose="020F0502020204030204" pitchFamily="34" charset="0"/>
            </a:endParaRPr>
          </a:p>
          <a:p>
            <a:pPr algn="l"/>
            <a:endParaRPr lang="en-GB" sz="2400" dirty="0" smtClean="0">
              <a:latin typeface="Calibri" panose="020F0502020204030204" pitchFamily="34" charset="0"/>
            </a:endParaRPr>
          </a:p>
          <a:p>
            <a:pPr algn="l"/>
            <a:endParaRPr lang="en-GB" sz="2400" dirty="0" smtClean="0">
              <a:latin typeface="Calibri" panose="020F0502020204030204" pitchFamily="34" charset="0"/>
            </a:endParaRPr>
          </a:p>
          <a:p>
            <a:pPr algn="l"/>
            <a:endParaRPr lang="en-GB" sz="2400" b="1" dirty="0" smtClean="0">
              <a:latin typeface="Calibri" panose="020F0502020204030204" pitchFamily="34" charset="0"/>
            </a:endParaRPr>
          </a:p>
          <a:p>
            <a:pPr algn="l"/>
            <a:endParaRPr lang="en-GB" sz="2400" b="1" dirty="0">
              <a:latin typeface="Calibri" panose="020F0502020204030204" pitchFamily="34" charset="0"/>
            </a:endParaRPr>
          </a:p>
          <a:p>
            <a:pPr algn="l"/>
            <a:r>
              <a:rPr lang="en-GB" sz="2400" b="1" dirty="0" smtClean="0">
                <a:latin typeface="Calibri" panose="020F0502020204030204" pitchFamily="34" charset="0"/>
              </a:rPr>
              <a:t>Combined analysis</a:t>
            </a:r>
          </a:p>
          <a:p>
            <a:pPr algn="l"/>
            <a:r>
              <a:rPr lang="en-GB" sz="2400" dirty="0" smtClean="0">
                <a:latin typeface="Calibri" panose="020F0502020204030204" pitchFamily="34" charset="0"/>
              </a:rPr>
              <a:t>14,883 cases and 55,775 controls</a:t>
            </a:r>
            <a:endParaRPr lang="en-US" sz="2400" dirty="0" smtClean="0">
              <a:latin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065" y="1268760"/>
            <a:ext cx="4994245" cy="3999375"/>
          </a:xfrm>
          <a:prstGeom prst="rect">
            <a:avLst/>
          </a:prstGeom>
        </p:spPr>
      </p:pic>
      <p:sp>
        <p:nvSpPr>
          <p:cNvPr id="6" name="Oval 5"/>
          <p:cNvSpPr/>
          <p:nvPr/>
        </p:nvSpPr>
        <p:spPr bwMode="auto">
          <a:xfrm>
            <a:off x="2243470" y="1414130"/>
            <a:ext cx="733646" cy="457200"/>
          </a:xfrm>
          <a:prstGeom prst="ellipse">
            <a:avLst/>
          </a:prstGeom>
          <a:noFill/>
          <a:ln w="28575" cap="flat" cmpd="sng" algn="ctr">
            <a:solidFill>
              <a:schemeClr val="accent4">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2491563" y="2938130"/>
            <a:ext cx="733646" cy="457200"/>
          </a:xfrm>
          <a:prstGeom prst="ellipse">
            <a:avLst/>
          </a:prstGeom>
          <a:noFill/>
          <a:ln w="28575" cap="flat" cmpd="sng" algn="ctr">
            <a:solidFill>
              <a:schemeClr val="accent4">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3225209" y="3052430"/>
            <a:ext cx="366823" cy="228600"/>
          </a:xfrm>
          <a:prstGeom prst="ellipse">
            <a:avLst/>
          </a:prstGeom>
          <a:noFill/>
          <a:ln w="28575" cap="flat" cmpd="sng" algn="ctr">
            <a:solidFill>
              <a:schemeClr val="accent4">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4537608" y="2289542"/>
            <a:ext cx="449061" cy="228600"/>
          </a:xfrm>
          <a:prstGeom prst="ellipse">
            <a:avLst/>
          </a:prstGeom>
          <a:noFill/>
          <a:ln w="28575" cap="flat" cmpd="sng" algn="ctr">
            <a:solidFill>
              <a:schemeClr val="accent4">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97103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smtClean="0">
                <a:latin typeface="Calibri" panose="020F0502020204030204" pitchFamily="34" charset="0"/>
              </a:rPr>
              <a:t>arcOGEN finds 9 new OA risk variants</a:t>
            </a:r>
            <a:endParaRPr lang="en-GB" sz="3600" dirty="0">
              <a:latin typeface="Calibri" panose="020F050202020403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53832" y="1467294"/>
            <a:ext cx="3694322" cy="4657434"/>
          </a:xfrm>
        </p:spPr>
      </p:pic>
      <p:sp>
        <p:nvSpPr>
          <p:cNvPr id="3" name="TextBox 2"/>
          <p:cNvSpPr txBox="1"/>
          <p:nvPr/>
        </p:nvSpPr>
        <p:spPr>
          <a:xfrm>
            <a:off x="7155712" y="6645348"/>
            <a:ext cx="1988288" cy="261610"/>
          </a:xfrm>
          <a:prstGeom prst="rect">
            <a:avLst/>
          </a:prstGeom>
          <a:noFill/>
        </p:spPr>
        <p:txBody>
          <a:bodyPr wrap="square" rtlCol="0">
            <a:spAutoFit/>
          </a:bodyPr>
          <a:lstStyle/>
          <a:p>
            <a:r>
              <a:rPr lang="en-GB" sz="1100" dirty="0" smtClean="0"/>
              <a:t>Zeggini et al, </a:t>
            </a:r>
            <a:r>
              <a:rPr lang="en-GB" sz="1100" i="1" dirty="0" smtClean="0"/>
              <a:t>Lancet</a:t>
            </a:r>
            <a:r>
              <a:rPr lang="en-GB" sz="1100" dirty="0" smtClean="0"/>
              <a:t>, 2012</a:t>
            </a:r>
            <a:endParaRPr lang="en-GB" sz="1100" dirty="0"/>
          </a:p>
        </p:txBody>
      </p:sp>
    </p:spTree>
    <p:extLst>
      <p:ext uri="{BB962C8B-B14F-4D97-AF65-F5344CB8AC3E}">
        <p14:creationId xmlns:p14="http://schemas.microsoft.com/office/powerpoint/2010/main" val="4103110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040"/>
            <a:ext cx="8229600" cy="764361"/>
          </a:xfrm>
        </p:spPr>
        <p:txBody>
          <a:bodyPr/>
          <a:lstStyle/>
          <a:p>
            <a:pPr algn="ctr"/>
            <a:r>
              <a:rPr lang="en-GB" sz="4000" dirty="0" smtClean="0">
                <a:latin typeface="Calibri" pitchFamily="34" charset="0"/>
              </a:rPr>
              <a:t>Replicating signals</a:t>
            </a:r>
            <a:endParaRPr lang="en-US" sz="4000" dirty="0">
              <a:latin typeface="Calibr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61375463"/>
              </p:ext>
            </p:extLst>
          </p:nvPr>
        </p:nvGraphicFramePr>
        <p:xfrm>
          <a:off x="994045" y="1440071"/>
          <a:ext cx="6955620" cy="4447765"/>
        </p:xfrm>
        <a:graphic>
          <a:graphicData uri="http://schemas.openxmlformats.org/drawingml/2006/table">
            <a:tbl>
              <a:tblPr>
                <a:noFill/>
                <a:tableStyleId>{69C7853C-536D-4A76-A0AE-DD22124D55A5}</a:tableStyleId>
              </a:tblPr>
              <a:tblGrid>
                <a:gridCol w="1141849"/>
                <a:gridCol w="306070"/>
                <a:gridCol w="1475253"/>
                <a:gridCol w="1440160"/>
                <a:gridCol w="1636016"/>
                <a:gridCol w="956272"/>
              </a:tblGrid>
              <a:tr h="430384">
                <a:tc>
                  <a:txBody>
                    <a:bodyPr/>
                    <a:lstStyle/>
                    <a:p>
                      <a:pPr algn="ctr" fontAlgn="b"/>
                      <a:r>
                        <a:rPr lang="en-US" sz="1400" b="1" u="none" strike="noStrike" dirty="0"/>
                        <a:t>SNP</a:t>
                      </a:r>
                      <a:endParaRPr lang="en-US" sz="1400" b="1" i="0" u="none" strike="noStrike" dirty="0">
                        <a:solidFill>
                          <a:schemeClr val="tx1"/>
                        </a:solidFill>
                        <a:latin typeface="Calibri"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err="1"/>
                        <a:t>Chr</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t>Nearest </a:t>
                      </a:r>
                      <a:r>
                        <a:rPr lang="en-US" sz="1400" b="1" u="none" strike="noStrike" dirty="0" smtClean="0"/>
                        <a:t>gene(s)</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smtClean="0"/>
                        <a:t>Effect Allele Freq</a:t>
                      </a:r>
                    </a:p>
                    <a:p>
                      <a:pPr algn="ctr" fontAlgn="b"/>
                      <a:r>
                        <a:rPr lang="en-GB" sz="1400" b="1" u="none" strike="noStrike" dirty="0" smtClean="0"/>
                        <a:t>(controls)</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smtClean="0"/>
                        <a:t>OR  [95%</a:t>
                      </a:r>
                      <a:r>
                        <a:rPr lang="en-US" sz="1400" b="1" u="none" strike="noStrike" baseline="0" dirty="0" smtClean="0"/>
                        <a:t> </a:t>
                      </a:r>
                      <a:r>
                        <a:rPr lang="en-US" sz="1400" b="1" u="none" strike="noStrike" dirty="0" smtClean="0"/>
                        <a:t>CIs]</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t>P</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5720">
                <a:tc>
                  <a:txBody>
                    <a:bodyPr/>
                    <a:lstStyle/>
                    <a:p>
                      <a:pPr algn="ctr" fontAlgn="b"/>
                      <a:r>
                        <a:rPr lang="en-US" sz="1400" u="none" strike="noStrike" dirty="0"/>
                        <a:t>rs6976 </a:t>
                      </a:r>
                      <a:r>
                        <a:rPr lang="en-US" sz="1400" u="none" strike="noStrike" dirty="0" smtClean="0"/>
                        <a:t> </a:t>
                      </a:r>
                      <a:endParaRPr lang="en-US" sz="1400" b="1" i="0"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smtClean="0"/>
                        <a:t>3</a:t>
                      </a:r>
                      <a:endParaRPr lang="en-US" sz="1400" b="1"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tcPr>
                </a:tc>
                <a:tc>
                  <a:txBody>
                    <a:bodyPr/>
                    <a:lstStyle/>
                    <a:p>
                      <a:pPr algn="ctr" fontAlgn="b"/>
                      <a:r>
                        <a:rPr lang="en-US" sz="1400" i="1" u="none" strike="noStrike" dirty="0" smtClean="0"/>
                        <a:t>GLT8D1</a:t>
                      </a:r>
                      <a:endParaRPr lang="en-US" sz="1400" b="1" i="1"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t>0.37</a:t>
                      </a:r>
                      <a:endParaRPr lang="en-US" sz="1400" b="1" i="0" u="none" strike="noStrike" dirty="0">
                        <a:solidFill>
                          <a:schemeClr val="tx1"/>
                        </a:solidFill>
                        <a:latin typeface="Calibri"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a:r>
                        <a:rPr lang="el-GR" sz="1400" kern="1200" dirty="0" smtClean="0"/>
                        <a:t>1.12</a:t>
                      </a:r>
                      <a:r>
                        <a:rPr lang="en-US" sz="1400" kern="1200" baseline="0" dirty="0" smtClean="0"/>
                        <a:t> </a:t>
                      </a:r>
                      <a:r>
                        <a:rPr lang="en-GB" sz="1400" kern="1200" dirty="0" smtClean="0"/>
                        <a:t>[</a:t>
                      </a:r>
                      <a:r>
                        <a:rPr lang="el-GR" sz="1400" kern="1200" dirty="0" smtClean="0"/>
                        <a:t>1.08</a:t>
                      </a:r>
                      <a:r>
                        <a:rPr lang="en-GB" sz="1400" kern="1200" dirty="0" smtClean="0"/>
                        <a:t>-</a:t>
                      </a:r>
                      <a:r>
                        <a:rPr lang="el-GR" sz="1400" kern="1200" dirty="0" smtClean="0"/>
                        <a:t>1.16</a:t>
                      </a:r>
                      <a:r>
                        <a:rPr lang="en-GB" sz="1400" kern="1200" dirty="0" smtClean="0"/>
                        <a:t>]</a:t>
                      </a:r>
                      <a:endParaRPr lang="en-US" sz="1400" b="1"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smtClean="0"/>
                        <a:t>7.24E-11</a:t>
                      </a:r>
                      <a:endParaRPr lang="en-US" sz="1400" b="1" u="none" strike="noStrike" dirty="0">
                        <a:solidFill>
                          <a:schemeClr val="tx1"/>
                        </a:solidFill>
                        <a:latin typeface="Calibri" pitchFamily="34" charset="0"/>
                      </a:endParaRPr>
                    </a:p>
                  </a:txBody>
                  <a:tcPr marL="7697" marR="7697" marT="7697" marB="0" anchor="ctr">
                    <a:lnT w="12700" cap="flat" cmpd="sng" algn="ctr">
                      <a:solidFill>
                        <a:schemeClr val="tx1"/>
                      </a:solidFill>
                      <a:prstDash val="solid"/>
                      <a:round/>
                      <a:headEnd type="none" w="med" len="med"/>
                      <a:tailEnd type="none" w="med" len="med"/>
                    </a:lnT>
                  </a:tcPr>
                </a:tc>
              </a:tr>
              <a:tr h="430384">
                <a:tc>
                  <a:txBody>
                    <a:bodyPr/>
                    <a:lstStyle/>
                    <a:p>
                      <a:pPr algn="ctr" fontAlgn="b"/>
                      <a:r>
                        <a:rPr lang="en-US" sz="1400" u="none" strike="noStrike" dirty="0"/>
                        <a:t>rs4836732 </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9</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i="1" u="none" strike="noStrike" dirty="0"/>
                        <a:t>ASTN2</a:t>
                      </a:r>
                      <a:endParaRPr lang="en-US" sz="1400" b="1" i="1"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0.47</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l-GR" sz="1400" dirty="0"/>
                        <a:t>1.20 </a:t>
                      </a:r>
                      <a:r>
                        <a:rPr lang="en-GB" sz="1400" dirty="0" smtClean="0"/>
                        <a:t>[</a:t>
                      </a:r>
                      <a:r>
                        <a:rPr lang="el-GR" sz="1400" dirty="0"/>
                        <a:t>1.13</a:t>
                      </a:r>
                      <a:r>
                        <a:rPr lang="en-GB" sz="1400" dirty="0"/>
                        <a:t>-</a:t>
                      </a:r>
                      <a:r>
                        <a:rPr lang="el-GR" sz="1400" dirty="0"/>
                        <a:t>1.27</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a:t>6.11E-10</a:t>
                      </a:r>
                      <a:endParaRPr lang="en-US" sz="1400" b="1" i="0" u="none" strike="noStrike">
                        <a:solidFill>
                          <a:schemeClr val="tx1"/>
                        </a:solidFill>
                        <a:latin typeface="Calibri" pitchFamily="34" charset="0"/>
                      </a:endParaRPr>
                    </a:p>
                  </a:txBody>
                  <a:tcPr marL="7697" marR="7697" marT="7697" marB="0" anchor="ctr"/>
                </a:tc>
              </a:tr>
              <a:tr h="494940">
                <a:tc>
                  <a:txBody>
                    <a:bodyPr/>
                    <a:lstStyle/>
                    <a:p>
                      <a:pPr algn="ctr" fontAlgn="b"/>
                      <a:r>
                        <a:rPr lang="en-US" sz="1400" u="none" strike="noStrike" dirty="0"/>
                        <a:t>rs9350591 </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a:t>6</a:t>
                      </a:r>
                      <a:endParaRPr lang="en-US" sz="1400" b="1" i="0" u="none" strike="noStrike">
                        <a:solidFill>
                          <a:schemeClr val="tx1"/>
                        </a:solidFill>
                        <a:latin typeface="Calibri" pitchFamily="34" charset="0"/>
                      </a:endParaRPr>
                    </a:p>
                  </a:txBody>
                  <a:tcPr marL="7697" marR="7697" marT="7697" marB="0" anchor="ctr"/>
                </a:tc>
                <a:tc>
                  <a:txBody>
                    <a:bodyPr/>
                    <a:lstStyle/>
                    <a:p>
                      <a:pPr algn="ctr" fontAlgn="b"/>
                      <a:r>
                        <a:rPr lang="en-US" sz="1400" i="1" u="none" strike="noStrike" dirty="0"/>
                        <a:t>FILIP1, SENP6</a:t>
                      </a:r>
                      <a:endParaRPr lang="en-US" sz="1400" b="1" i="1"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0.11</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l-GR" sz="1400" dirty="0"/>
                        <a:t>1.18 </a:t>
                      </a:r>
                      <a:r>
                        <a:rPr lang="en-GB" sz="1400" dirty="0" smtClean="0"/>
                        <a:t>[</a:t>
                      </a:r>
                      <a:r>
                        <a:rPr lang="el-GR" sz="1400" dirty="0"/>
                        <a:t>1.12</a:t>
                      </a:r>
                      <a:r>
                        <a:rPr lang="en-GB" sz="1400" dirty="0"/>
                        <a:t>-</a:t>
                      </a:r>
                      <a:r>
                        <a:rPr lang="el-GR" sz="1400" dirty="0"/>
                        <a:t>1.25</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a:t>2.42E-09</a:t>
                      </a:r>
                      <a:endParaRPr lang="en-US" sz="1400" b="1" i="0" u="none" strike="noStrike">
                        <a:solidFill>
                          <a:schemeClr val="tx1"/>
                        </a:solidFill>
                        <a:latin typeface="Calibri" pitchFamily="34" charset="0"/>
                      </a:endParaRPr>
                    </a:p>
                  </a:txBody>
                  <a:tcPr marL="7697" marR="7697" marT="7697" marB="0" anchor="ctr"/>
                </a:tc>
              </a:tr>
              <a:tr h="430384">
                <a:tc>
                  <a:txBody>
                    <a:bodyPr/>
                    <a:lstStyle/>
                    <a:p>
                      <a:pPr algn="ctr" fontAlgn="b"/>
                      <a:r>
                        <a:rPr lang="en-US" sz="1400" u="none" strike="noStrike" dirty="0"/>
                        <a:t>rs10492367</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a:t>12</a:t>
                      </a:r>
                      <a:endParaRPr lang="en-US" sz="1400" b="1" i="0" u="none" strike="noStrike">
                        <a:solidFill>
                          <a:schemeClr val="tx1"/>
                        </a:solidFill>
                        <a:latin typeface="Calibri" pitchFamily="34" charset="0"/>
                      </a:endParaRPr>
                    </a:p>
                  </a:txBody>
                  <a:tcPr marL="7697" marR="7697" marT="7697" marB="0" anchor="ctr"/>
                </a:tc>
                <a:tc>
                  <a:txBody>
                    <a:bodyPr/>
                    <a:lstStyle/>
                    <a:p>
                      <a:pPr algn="ctr" fontAlgn="b"/>
                      <a:r>
                        <a:rPr lang="en-US" sz="1400" i="1" u="none" strike="noStrike" dirty="0"/>
                        <a:t>KLHDC5, PTHLH</a:t>
                      </a:r>
                      <a:endParaRPr lang="en-US" sz="1400" b="1" i="1"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0.19</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l-GR" sz="1400" dirty="0"/>
                        <a:t>1.14 </a:t>
                      </a:r>
                      <a:r>
                        <a:rPr lang="en-GB" sz="1400" dirty="0" smtClean="0"/>
                        <a:t>[</a:t>
                      </a:r>
                      <a:r>
                        <a:rPr lang="el-GR" sz="1400" dirty="0"/>
                        <a:t>1.09</a:t>
                      </a:r>
                      <a:r>
                        <a:rPr lang="en-GB" sz="1400" dirty="0"/>
                        <a:t>-</a:t>
                      </a:r>
                      <a:r>
                        <a:rPr lang="el-GR" sz="1400" dirty="0"/>
                        <a:t>1.20</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a:t>1.48E-08</a:t>
                      </a:r>
                      <a:endParaRPr lang="en-US" sz="1400" b="1" i="0" u="none" strike="noStrike">
                        <a:solidFill>
                          <a:schemeClr val="tx1"/>
                        </a:solidFill>
                        <a:latin typeface="Calibri" pitchFamily="34" charset="0"/>
                      </a:endParaRPr>
                    </a:p>
                  </a:txBody>
                  <a:tcPr marL="7697" marR="7697" marT="7697" marB="0" anchor="ctr"/>
                </a:tc>
              </a:tr>
              <a:tr h="430384">
                <a:tc>
                  <a:txBody>
                    <a:bodyPr/>
                    <a:lstStyle/>
                    <a:p>
                      <a:pPr algn="ctr" fontAlgn="b"/>
                      <a:r>
                        <a:rPr lang="en-US" sz="1400" u="none" strike="noStrike" dirty="0"/>
                        <a:t>rs835487 </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a:t>12</a:t>
                      </a:r>
                      <a:endParaRPr lang="en-US" sz="1400" b="1" i="0" u="none" strike="noStrike">
                        <a:solidFill>
                          <a:schemeClr val="tx1"/>
                        </a:solidFill>
                        <a:latin typeface="Calibri" pitchFamily="34" charset="0"/>
                      </a:endParaRPr>
                    </a:p>
                  </a:txBody>
                  <a:tcPr marL="7697" marR="7697" marT="7697" marB="0" anchor="ctr"/>
                </a:tc>
                <a:tc>
                  <a:txBody>
                    <a:bodyPr/>
                    <a:lstStyle/>
                    <a:p>
                      <a:pPr algn="ctr" fontAlgn="b"/>
                      <a:r>
                        <a:rPr lang="en-US" sz="1400" i="1" u="none" strike="noStrike" dirty="0"/>
                        <a:t>CHST11</a:t>
                      </a:r>
                      <a:endParaRPr lang="en-US" sz="1400" b="1" i="1"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0.34</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l-GR" sz="1400" dirty="0"/>
                        <a:t>1.13 </a:t>
                      </a:r>
                      <a:r>
                        <a:rPr lang="en-GB" sz="1400" dirty="0" smtClean="0"/>
                        <a:t>[</a:t>
                      </a:r>
                      <a:r>
                        <a:rPr lang="el-GR" sz="1400" dirty="0"/>
                        <a:t>1.09</a:t>
                      </a:r>
                      <a:r>
                        <a:rPr lang="en-GB" sz="1400" dirty="0"/>
                        <a:t>-</a:t>
                      </a:r>
                      <a:r>
                        <a:rPr lang="el-GR" sz="1400" dirty="0"/>
                        <a:t>1.18</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dirty="0"/>
                        <a:t>1.64E-08</a:t>
                      </a:r>
                      <a:endParaRPr lang="en-US" sz="1400" b="1" i="0" u="none" strike="noStrike" dirty="0">
                        <a:solidFill>
                          <a:schemeClr val="tx1"/>
                        </a:solidFill>
                        <a:latin typeface="Calibri" pitchFamily="34" charset="0"/>
                      </a:endParaRPr>
                    </a:p>
                  </a:txBody>
                  <a:tcPr marL="7697" marR="7697" marT="7697" marB="0" anchor="ctr"/>
                </a:tc>
              </a:tr>
              <a:tr h="430384">
                <a:tc>
                  <a:txBody>
                    <a:bodyPr/>
                    <a:lstStyle/>
                    <a:p>
                      <a:pPr algn="ctr" fontAlgn="b"/>
                      <a:r>
                        <a:rPr lang="en-US" sz="1400" b="0" i="0" u="none" strike="noStrike" dirty="0" smtClean="0">
                          <a:solidFill>
                            <a:schemeClr val="tx1"/>
                          </a:solidFill>
                          <a:latin typeface="Calibri" pitchFamily="34" charset="0"/>
                        </a:rPr>
                        <a:t>rs11842874</a:t>
                      </a:r>
                      <a:endParaRPr lang="en-US" sz="1400" b="0" i="0" u="none" strike="noStrike" dirty="0">
                        <a:solidFill>
                          <a:schemeClr val="tx1"/>
                        </a:solidFill>
                        <a:latin typeface="Calibri" pitchFamily="34" charset="0"/>
                      </a:endParaRPr>
                    </a:p>
                  </a:txBody>
                  <a:tcPr marL="9525" marR="9525" marT="9525" marB="0" anchor="ctr"/>
                </a:tc>
                <a:tc>
                  <a:txBody>
                    <a:bodyPr/>
                    <a:lstStyle/>
                    <a:p>
                      <a:pPr algn="ctr" fontAlgn="b"/>
                      <a:r>
                        <a:rPr lang="en-US" sz="1400" b="0" i="0" u="none" strike="noStrike" dirty="0" smtClean="0">
                          <a:solidFill>
                            <a:schemeClr val="tx1"/>
                          </a:solidFill>
                          <a:latin typeface="Calibri" pitchFamily="34" charset="0"/>
                        </a:rPr>
                        <a:t>13</a:t>
                      </a:r>
                      <a:endParaRPr lang="en-US" sz="1400" b="0" i="0" u="none" strike="noStrike" dirty="0">
                        <a:solidFill>
                          <a:schemeClr val="tx1"/>
                        </a:solidFill>
                        <a:latin typeface="Calibri" pitchFamily="34" charset="0"/>
                      </a:endParaRPr>
                    </a:p>
                  </a:txBody>
                  <a:tcPr marL="9525" marR="9525" marT="9525" marB="0" anchor="ctr"/>
                </a:tc>
                <a:tc>
                  <a:txBody>
                    <a:bodyPr/>
                    <a:lstStyle/>
                    <a:p>
                      <a:pPr algn="ctr" fontAlgn="b"/>
                      <a:r>
                        <a:rPr lang="en-US" sz="1400" b="0" i="1" u="none" strike="noStrike" dirty="0" smtClean="0">
                          <a:solidFill>
                            <a:schemeClr val="tx1"/>
                          </a:solidFill>
                          <a:latin typeface="Calibri" pitchFamily="34" charset="0"/>
                        </a:rPr>
                        <a:t>MCF2L</a:t>
                      </a:r>
                      <a:endParaRPr lang="en-US" sz="1400" b="0" i="1" u="none" strike="noStrike" dirty="0">
                        <a:solidFill>
                          <a:schemeClr val="tx1"/>
                        </a:solidFill>
                        <a:latin typeface="Calibri" pitchFamily="34" charset="0"/>
                      </a:endParaRPr>
                    </a:p>
                  </a:txBody>
                  <a:tcPr marL="9525" marR="9525" marT="9525" marB="0" anchor="ctr"/>
                </a:tc>
                <a:tc>
                  <a:txBody>
                    <a:bodyPr/>
                    <a:lstStyle/>
                    <a:p>
                      <a:pPr algn="ctr" fontAlgn="b"/>
                      <a:r>
                        <a:rPr lang="en-US" sz="1400" b="0" i="0" u="none" strike="noStrike" dirty="0" smtClean="0">
                          <a:solidFill>
                            <a:schemeClr val="tx1"/>
                          </a:solidFill>
                          <a:latin typeface="Calibri" pitchFamily="34" charset="0"/>
                        </a:rPr>
                        <a:t>0.07</a:t>
                      </a:r>
                      <a:endParaRPr lang="en-US" sz="1400" b="0"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n-US" sz="1400" b="0" dirty="0" smtClean="0">
                          <a:solidFill>
                            <a:schemeClr val="tx1"/>
                          </a:solidFill>
                          <a:latin typeface="Calibri" pitchFamily="34" charset="0"/>
                          <a:ea typeface="Calibri"/>
                          <a:cs typeface="Times New Roman"/>
                        </a:rPr>
                        <a:t>1.17</a:t>
                      </a:r>
                      <a:r>
                        <a:rPr lang="en-US" sz="1400" b="0" baseline="0" dirty="0" smtClean="0">
                          <a:solidFill>
                            <a:schemeClr val="tx1"/>
                          </a:solidFill>
                          <a:latin typeface="Calibri" pitchFamily="34" charset="0"/>
                          <a:ea typeface="Calibri"/>
                          <a:cs typeface="Times New Roman"/>
                        </a:rPr>
                        <a:t> </a:t>
                      </a:r>
                      <a:r>
                        <a:rPr lang="en-US" sz="1400" b="0" dirty="0" smtClean="0">
                          <a:solidFill>
                            <a:schemeClr val="tx1"/>
                          </a:solidFill>
                          <a:latin typeface="Calibri" pitchFamily="34" charset="0"/>
                          <a:ea typeface="Calibri"/>
                          <a:cs typeface="Times New Roman"/>
                        </a:rPr>
                        <a:t>[1.11-1.23]</a:t>
                      </a:r>
                    </a:p>
                  </a:txBody>
                  <a:tcPr marL="68580" marR="68580" marT="0" marB="0" anchor="ctr"/>
                </a:tc>
                <a:tc>
                  <a:txBody>
                    <a:bodyPr/>
                    <a:lstStyle/>
                    <a:p>
                      <a:pPr algn="ctr" fontAlgn="b"/>
                      <a:r>
                        <a:rPr lang="en-US" sz="1400" b="0" i="0" u="none" strike="noStrike" dirty="0" smtClean="0">
                          <a:solidFill>
                            <a:schemeClr val="tx1"/>
                          </a:solidFill>
                          <a:latin typeface="Calibri" pitchFamily="34" charset="0"/>
                        </a:rPr>
                        <a:t>2.07E-08</a:t>
                      </a:r>
                      <a:endParaRPr lang="en-US" sz="1400" b="0" i="0" u="none" strike="noStrike" dirty="0">
                        <a:solidFill>
                          <a:schemeClr val="tx1"/>
                        </a:solidFill>
                        <a:latin typeface="Calibri" pitchFamily="34" charset="0"/>
                      </a:endParaRPr>
                    </a:p>
                  </a:txBody>
                  <a:tcPr marL="9525" marR="9525" marT="9525" marB="0" anchor="ctr"/>
                </a:tc>
              </a:tr>
              <a:tr h="430384">
                <a:tc>
                  <a:txBody>
                    <a:bodyPr/>
                    <a:lstStyle/>
                    <a:p>
                      <a:pPr algn="ctr" fontAlgn="b"/>
                      <a:r>
                        <a:rPr lang="en-US" sz="1400" u="none" strike="noStrike" dirty="0"/>
                        <a:t>rs12107036 </a:t>
                      </a:r>
                      <a:endParaRPr lang="en-US" sz="1400" b="1" i="0" u="none" strike="noStrike" dirty="0">
                        <a:solidFill>
                          <a:schemeClr val="tx1"/>
                        </a:solidFill>
                        <a:latin typeface="Calibri" pitchFamily="34" charset="0"/>
                      </a:endParaRPr>
                    </a:p>
                  </a:txBody>
                  <a:tcPr marL="9525" marR="9525" marT="9525" marB="0" anchor="ctr"/>
                </a:tc>
                <a:tc>
                  <a:txBody>
                    <a:bodyPr/>
                    <a:lstStyle/>
                    <a:p>
                      <a:pPr algn="ctr" fontAlgn="b"/>
                      <a:r>
                        <a:rPr lang="en-US" sz="1400" u="none" strike="noStrike" dirty="0"/>
                        <a:t>3</a:t>
                      </a:r>
                      <a:endParaRPr lang="en-US" sz="1400" b="1" i="0" u="none" strike="noStrike" dirty="0">
                        <a:solidFill>
                          <a:schemeClr val="tx1"/>
                        </a:solidFill>
                        <a:latin typeface="Calibri" pitchFamily="34" charset="0"/>
                      </a:endParaRPr>
                    </a:p>
                  </a:txBody>
                  <a:tcPr marL="9525" marR="9525" marT="9525" marB="0" anchor="ctr"/>
                </a:tc>
                <a:tc>
                  <a:txBody>
                    <a:bodyPr/>
                    <a:lstStyle/>
                    <a:p>
                      <a:pPr algn="ctr" fontAlgn="b"/>
                      <a:r>
                        <a:rPr lang="en-US" sz="1400" i="1" u="none" strike="noStrike" dirty="0" smtClean="0"/>
                        <a:t>TP63</a:t>
                      </a:r>
                      <a:endParaRPr lang="en-US" sz="1400" b="1" i="1" u="none" strike="noStrike" dirty="0">
                        <a:solidFill>
                          <a:schemeClr val="tx1"/>
                        </a:solidFill>
                        <a:latin typeface="Calibri" pitchFamily="34" charset="0"/>
                      </a:endParaRPr>
                    </a:p>
                  </a:txBody>
                  <a:tcPr marL="9525" marR="9525" marT="9525" marB="0" anchor="ctr"/>
                </a:tc>
                <a:tc>
                  <a:txBody>
                    <a:bodyPr/>
                    <a:lstStyle/>
                    <a:p>
                      <a:pPr algn="ctr" fontAlgn="b"/>
                      <a:r>
                        <a:rPr lang="en-US" sz="1400" u="none" strike="noStrike" dirty="0"/>
                        <a:t>0.48</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n-US" sz="1400" dirty="0"/>
                        <a:t>1.21 </a:t>
                      </a:r>
                      <a:r>
                        <a:rPr lang="en-GB" sz="1400" dirty="0" smtClean="0"/>
                        <a:t>[</a:t>
                      </a:r>
                      <a:r>
                        <a:rPr lang="en-US" sz="1400" dirty="0"/>
                        <a:t>1.13-1.29</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dirty="0"/>
                        <a:t>6.71E-08</a:t>
                      </a:r>
                      <a:endParaRPr lang="en-US" sz="1400" b="1" i="0" u="none" strike="noStrike" dirty="0">
                        <a:solidFill>
                          <a:schemeClr val="tx1"/>
                        </a:solidFill>
                        <a:latin typeface="Calibri" pitchFamily="34" charset="0"/>
                      </a:endParaRPr>
                    </a:p>
                  </a:txBody>
                  <a:tcPr marL="9525" marR="9525" marT="9525" marB="0" anchor="ctr"/>
                </a:tc>
              </a:tr>
              <a:tr h="430384">
                <a:tc>
                  <a:txBody>
                    <a:bodyPr/>
                    <a:lstStyle/>
                    <a:p>
                      <a:pPr algn="ctr" fontAlgn="b"/>
                      <a:r>
                        <a:rPr lang="en-US" sz="1400" u="none" strike="noStrike" dirty="0"/>
                        <a:t>rs8044769 </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16</a:t>
                      </a:r>
                      <a:endParaRPr lang="en-US" sz="1400" b="1" i="0" u="none" strike="noStrike" dirty="0">
                        <a:solidFill>
                          <a:schemeClr val="tx1"/>
                        </a:solidFill>
                        <a:latin typeface="Calibri" pitchFamily="34" charset="0"/>
                      </a:endParaRPr>
                    </a:p>
                  </a:txBody>
                  <a:tcPr marL="7697" marR="7697" marT="7697" marB="0" anchor="ctr"/>
                </a:tc>
                <a:tc>
                  <a:txBody>
                    <a:bodyPr/>
                    <a:lstStyle/>
                    <a:p>
                      <a:pPr algn="ctr" fontAlgn="b"/>
                      <a:r>
                        <a:rPr lang="en-US" sz="1400" i="1" u="none" strike="noStrike" dirty="0"/>
                        <a:t>FTO</a:t>
                      </a:r>
                      <a:endParaRPr lang="en-US" sz="1400" b="1" i="1" u="none" strike="noStrike" dirty="0">
                        <a:solidFill>
                          <a:schemeClr val="tx1"/>
                        </a:solidFill>
                        <a:latin typeface="Calibri" pitchFamily="34" charset="0"/>
                      </a:endParaRPr>
                    </a:p>
                  </a:txBody>
                  <a:tcPr marL="7697" marR="7697" marT="7697" marB="0" anchor="ctr"/>
                </a:tc>
                <a:tc>
                  <a:txBody>
                    <a:bodyPr/>
                    <a:lstStyle/>
                    <a:p>
                      <a:pPr algn="ctr" fontAlgn="b"/>
                      <a:r>
                        <a:rPr lang="en-US" sz="1400" u="none" strike="noStrike" dirty="0"/>
                        <a:t>0.50</a:t>
                      </a:r>
                      <a:endParaRPr lang="en-US" sz="1400" b="1" i="0" u="none" strike="noStrike" dirty="0">
                        <a:solidFill>
                          <a:schemeClr val="tx1"/>
                        </a:solidFill>
                        <a:latin typeface="Calibri" pitchFamily="34" charset="0"/>
                      </a:endParaRPr>
                    </a:p>
                  </a:txBody>
                  <a:tcPr marL="9525" marR="9525" marT="9525" marB="0" anchor="ctr"/>
                </a:tc>
                <a:tc>
                  <a:txBody>
                    <a:bodyPr/>
                    <a:lstStyle/>
                    <a:p>
                      <a:pPr algn="ctr">
                        <a:lnSpc>
                          <a:spcPct val="115000"/>
                        </a:lnSpc>
                        <a:spcAft>
                          <a:spcPts val="0"/>
                        </a:spcAft>
                      </a:pPr>
                      <a:r>
                        <a:rPr lang="en-US" sz="1400" dirty="0" smtClean="0"/>
                        <a:t>1.11 </a:t>
                      </a:r>
                      <a:r>
                        <a:rPr lang="en-GB" sz="1400" dirty="0" smtClean="0"/>
                        <a:t>[</a:t>
                      </a:r>
                      <a:r>
                        <a:rPr lang="en-US" sz="1400" dirty="0"/>
                        <a:t>1.07</a:t>
                      </a:r>
                      <a:r>
                        <a:rPr lang="en-GB" sz="1400" dirty="0"/>
                        <a:t>-</a:t>
                      </a:r>
                      <a:r>
                        <a:rPr lang="en-US" sz="1400" dirty="0"/>
                        <a:t>1.15</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tc>
                <a:tc>
                  <a:txBody>
                    <a:bodyPr/>
                    <a:lstStyle/>
                    <a:p>
                      <a:pPr algn="ctr" fontAlgn="b"/>
                      <a:r>
                        <a:rPr lang="en-US" sz="1400" u="none" strike="noStrike" dirty="0"/>
                        <a:t>6.85E-08</a:t>
                      </a:r>
                      <a:endParaRPr lang="en-US" sz="1400" b="1" i="0" u="none" strike="noStrike" dirty="0">
                        <a:solidFill>
                          <a:schemeClr val="tx1"/>
                        </a:solidFill>
                        <a:latin typeface="Calibri" pitchFamily="34" charset="0"/>
                      </a:endParaRPr>
                    </a:p>
                  </a:txBody>
                  <a:tcPr marL="7697" marR="7697" marT="7697" marB="0" anchor="ctr"/>
                </a:tc>
              </a:tr>
              <a:tr h="430384">
                <a:tc>
                  <a:txBody>
                    <a:bodyPr/>
                    <a:lstStyle/>
                    <a:p>
                      <a:pPr algn="ctr" fontAlgn="b"/>
                      <a:r>
                        <a:rPr lang="en-US" sz="1400" u="none" strike="noStrike" dirty="0"/>
                        <a:t>rs10948172 </a:t>
                      </a:r>
                      <a:endParaRPr lang="en-US" sz="1400" b="1" i="0" u="none" strike="noStrike" dirty="0">
                        <a:solidFill>
                          <a:schemeClr val="tx1"/>
                        </a:solidFill>
                        <a:latin typeface="Calibri"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t>6</a:t>
                      </a:r>
                      <a:endParaRPr lang="en-US" sz="1400" b="1" i="0" u="none" strike="noStrike" dirty="0">
                        <a:solidFill>
                          <a:schemeClr val="tx1"/>
                        </a:solidFill>
                        <a:latin typeface="Calibri"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400" i="1" u="none" strike="noStrike" dirty="0" smtClean="0"/>
                        <a:t>SUPT3H</a:t>
                      </a:r>
                      <a:endParaRPr lang="en-US" sz="1400" b="1" i="1" u="none" strike="noStrike" dirty="0">
                        <a:solidFill>
                          <a:schemeClr val="tx1"/>
                        </a:solidFill>
                        <a:latin typeface="Calibri" pitchFamily="34" charset="0"/>
                      </a:endParaRPr>
                    </a:p>
                  </a:txBody>
                  <a:tcPr marL="7697" marR="7697" marT="7697" marB="0" anchor="ct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t>0.29</a:t>
                      </a:r>
                      <a:endParaRPr lang="en-US" sz="1400" b="1" i="0" u="none" strike="noStrike" dirty="0">
                        <a:solidFill>
                          <a:schemeClr val="tx1"/>
                        </a:solidFill>
                        <a:latin typeface="Calibri"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l-GR" sz="1400" dirty="0"/>
                        <a:t>1.14 </a:t>
                      </a:r>
                      <a:r>
                        <a:rPr lang="en-GB" sz="1400" dirty="0" smtClean="0"/>
                        <a:t>[</a:t>
                      </a:r>
                      <a:r>
                        <a:rPr lang="el-GR" sz="1400" dirty="0"/>
                        <a:t>1.09</a:t>
                      </a:r>
                      <a:r>
                        <a:rPr lang="en-GB" sz="1400" dirty="0"/>
                        <a:t>-</a:t>
                      </a:r>
                      <a:r>
                        <a:rPr lang="el-GR" sz="1400" dirty="0"/>
                        <a:t>1.20</a:t>
                      </a:r>
                      <a:r>
                        <a:rPr lang="en-GB" sz="1400" dirty="0"/>
                        <a:t>]</a:t>
                      </a:r>
                      <a:endParaRPr lang="en-US" sz="1400" b="1" dirty="0">
                        <a:solidFill>
                          <a:schemeClr val="tx1"/>
                        </a:solidFill>
                        <a:latin typeface="Calibri" pitchFamily="34" charset="0"/>
                        <a:ea typeface="Calibri"/>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t>7.92E-08</a:t>
                      </a:r>
                      <a:endParaRPr lang="en-US" sz="1400" b="1" i="0" u="none" strike="noStrike" dirty="0">
                        <a:solidFill>
                          <a:schemeClr val="tx1"/>
                        </a:solidFill>
                        <a:latin typeface="Calibri" pitchFamily="34" charset="0"/>
                      </a:endParaRPr>
                    </a:p>
                  </a:txBody>
                  <a:tcPr marL="9525" marR="9525" marT="9525" marB="0" anchor="ct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5823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318" y="1731253"/>
            <a:ext cx="8402821" cy="4893647"/>
          </a:xfrm>
          <a:prstGeom prst="rect">
            <a:avLst/>
          </a:prstGeom>
        </p:spPr>
        <p:txBody>
          <a:bodyPr wrap="square">
            <a:spAutoFit/>
          </a:bodyPr>
          <a:lstStyle/>
          <a:p>
            <a:pPr marL="342900" indent="-342900" algn="l">
              <a:buFont typeface="Arial" panose="020B0604020202020204" pitchFamily="34" charset="0"/>
              <a:buChar char="•"/>
            </a:pPr>
            <a:r>
              <a:rPr lang="en-GB" sz="2400" dirty="0">
                <a:latin typeface="Calibri" panose="020F0502020204030204" pitchFamily="34" charset="0"/>
              </a:rPr>
              <a:t>Carbohydrate sulfotransferase 11 </a:t>
            </a:r>
            <a:r>
              <a:rPr lang="en-GB" sz="2400" dirty="0" smtClean="0">
                <a:latin typeface="Calibri" panose="020F0502020204030204" pitchFamily="34" charset="0"/>
              </a:rPr>
              <a:t>gene, </a:t>
            </a:r>
            <a:r>
              <a:rPr lang="en-GB" sz="2400" i="1" dirty="0" smtClean="0">
                <a:latin typeface="Calibri" panose="020F0502020204030204" pitchFamily="34" charset="0"/>
              </a:rPr>
              <a:t>CHST11</a:t>
            </a:r>
            <a:r>
              <a:rPr lang="en-GB" sz="2400" dirty="0">
                <a:latin typeface="Calibri" panose="020F0502020204030204" pitchFamily="34" charset="0"/>
              </a:rPr>
              <a:t>, affects cartilage </a:t>
            </a:r>
            <a:r>
              <a:rPr lang="en-GB" sz="2400" dirty="0" smtClean="0">
                <a:latin typeface="Calibri" panose="020F0502020204030204" pitchFamily="34" charset="0"/>
              </a:rPr>
              <a:t>proteoglycan</a:t>
            </a:r>
          </a:p>
          <a:p>
            <a:pPr marL="342900" indent="-342900" algn="l">
              <a:buFont typeface="Arial" panose="020B0604020202020204" pitchFamily="34" charset="0"/>
              <a:buChar char="•"/>
            </a:pPr>
            <a:r>
              <a:rPr lang="en-GB" sz="2400" dirty="0" smtClean="0">
                <a:latin typeface="Calibri" panose="020F0502020204030204" pitchFamily="34" charset="0"/>
              </a:rPr>
              <a:t>Nutraceutical compounds like chondroitin sulfate have been studied with contradictory results</a:t>
            </a:r>
          </a:p>
          <a:p>
            <a:pPr marL="342900" indent="-342900" algn="l">
              <a:buFont typeface="Arial" panose="020B0604020202020204" pitchFamily="34" charset="0"/>
              <a:buChar char="•"/>
            </a:pPr>
            <a:endParaRPr lang="en-GB" sz="2400" dirty="0" smtClean="0">
              <a:latin typeface="Calibri" panose="020F0502020204030204" pitchFamily="34" charset="0"/>
            </a:endParaRPr>
          </a:p>
          <a:p>
            <a:pPr marL="342900" indent="-342900" algn="l">
              <a:buFont typeface="Arial" panose="020B0604020202020204" pitchFamily="34" charset="0"/>
              <a:buChar char="•"/>
            </a:pPr>
            <a:endParaRPr lang="en-GB" sz="2400" dirty="0">
              <a:latin typeface="Calibri" panose="020F0502020204030204" pitchFamily="34" charset="0"/>
            </a:endParaRPr>
          </a:p>
          <a:p>
            <a:pPr marL="342900" indent="-342900" algn="l">
              <a:buFont typeface="Arial" panose="020B0604020202020204" pitchFamily="34" charset="0"/>
              <a:buChar char="•"/>
            </a:pPr>
            <a:r>
              <a:rPr lang="en-GB" sz="2400" dirty="0" smtClean="0">
                <a:latin typeface="Calibri" panose="020F0502020204030204" pitchFamily="34" charset="0"/>
              </a:rPr>
              <a:t>Parathyroid </a:t>
            </a:r>
            <a:r>
              <a:rPr lang="en-GB" sz="2400" dirty="0">
                <a:latin typeface="Calibri" panose="020F0502020204030204" pitchFamily="34" charset="0"/>
              </a:rPr>
              <a:t>hormone-like hormone </a:t>
            </a:r>
            <a:r>
              <a:rPr lang="en-GB" sz="2400" dirty="0" smtClean="0">
                <a:latin typeface="Calibri" panose="020F0502020204030204" pitchFamily="34" charset="0"/>
              </a:rPr>
              <a:t>gene, </a:t>
            </a:r>
            <a:r>
              <a:rPr lang="en-GB" sz="2400" i="1" dirty="0" smtClean="0">
                <a:latin typeface="Calibri" panose="020F0502020204030204" pitchFamily="34" charset="0"/>
              </a:rPr>
              <a:t>PTHLH,</a:t>
            </a:r>
            <a:r>
              <a:rPr lang="en-GB" sz="2400" dirty="0" smtClean="0">
                <a:latin typeface="Calibri" panose="020F0502020204030204" pitchFamily="34" charset="0"/>
              </a:rPr>
              <a:t> </a:t>
            </a:r>
            <a:r>
              <a:rPr lang="en-GB" sz="2400" dirty="0">
                <a:latin typeface="Calibri" panose="020F0502020204030204" pitchFamily="34" charset="0"/>
              </a:rPr>
              <a:t>is the basis for parathyroid hormone-based treatments for </a:t>
            </a:r>
            <a:r>
              <a:rPr lang="en-GB" sz="2400" dirty="0" smtClean="0">
                <a:latin typeface="Calibri" panose="020F0502020204030204" pitchFamily="34" charset="0"/>
              </a:rPr>
              <a:t>osteoporosis</a:t>
            </a:r>
          </a:p>
          <a:p>
            <a:pPr marL="342900" indent="-342900" algn="l">
              <a:buFont typeface="Arial" panose="020B0604020202020204" pitchFamily="34" charset="0"/>
              <a:buChar char="•"/>
            </a:pPr>
            <a:r>
              <a:rPr lang="en-GB" sz="2400" dirty="0">
                <a:latin typeface="Calibri" panose="020F0502020204030204" pitchFamily="34" charset="0"/>
              </a:rPr>
              <a:t>These compounds may also be effective in osteoarthritis</a:t>
            </a:r>
          </a:p>
          <a:p>
            <a:pPr algn="l"/>
            <a:r>
              <a:rPr lang="en-GB" sz="2400" dirty="0" smtClean="0">
                <a:latin typeface="Calibri" panose="020F0502020204030204" pitchFamily="34" charset="0"/>
              </a:rPr>
              <a:t> </a:t>
            </a:r>
            <a:endParaRPr lang="en-GB" sz="2400" dirty="0">
              <a:latin typeface="Calibri" panose="020F0502020204030204" pitchFamily="34" charset="0"/>
            </a:endParaRPr>
          </a:p>
          <a:p>
            <a:pPr marL="342900" indent="-342900" algn="l">
              <a:buFont typeface="Arial" panose="020B0604020202020204" pitchFamily="34" charset="0"/>
              <a:buChar char="•"/>
            </a:pPr>
            <a:endParaRPr lang="en-GB" sz="2400" dirty="0" smtClean="0">
              <a:latin typeface="Calibri" panose="020F0502020204030204" pitchFamily="34" charset="0"/>
            </a:endParaRPr>
          </a:p>
          <a:p>
            <a:pPr algn="l"/>
            <a:endParaRPr lang="en-GB" sz="2400" dirty="0">
              <a:latin typeface="Calibri" panose="020F0502020204030204" pitchFamily="34" charset="0"/>
            </a:endParaRPr>
          </a:p>
          <a:p>
            <a:pPr algn="l"/>
            <a:endParaRPr lang="en-GB" sz="2400" dirty="0">
              <a:latin typeface="Calibri" panose="020F0502020204030204" pitchFamily="34" charset="0"/>
            </a:endParaRPr>
          </a:p>
        </p:txBody>
      </p:sp>
      <p:sp>
        <p:nvSpPr>
          <p:cNvPr id="3" name="TextBox 2"/>
          <p:cNvSpPr txBox="1"/>
          <p:nvPr/>
        </p:nvSpPr>
        <p:spPr>
          <a:xfrm>
            <a:off x="209551" y="304800"/>
            <a:ext cx="8324850" cy="584775"/>
          </a:xfrm>
          <a:prstGeom prst="rect">
            <a:avLst/>
          </a:prstGeom>
          <a:noFill/>
        </p:spPr>
        <p:txBody>
          <a:bodyPr wrap="square" rtlCol="0">
            <a:spAutoFit/>
          </a:bodyPr>
          <a:lstStyle/>
          <a:p>
            <a:r>
              <a:rPr lang="en-GB" sz="3200" dirty="0" smtClean="0">
                <a:latin typeface="Calibri" panose="020F0502020204030204" pitchFamily="34" charset="0"/>
              </a:rPr>
              <a:t>Potentially interesting targets</a:t>
            </a:r>
            <a:endParaRPr lang="en-GB" sz="3200" dirty="0">
              <a:latin typeface="Calibri" panose="020F050202020403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934" y="354459"/>
            <a:ext cx="1506944" cy="94712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318" y="354460"/>
            <a:ext cx="1267933" cy="950950"/>
          </a:xfrm>
          <a:prstGeom prst="rect">
            <a:avLst/>
          </a:prstGeom>
        </p:spPr>
      </p:pic>
    </p:spTree>
    <p:extLst>
      <p:ext uri="{BB962C8B-B14F-4D97-AF65-F5344CB8AC3E}">
        <p14:creationId xmlns:p14="http://schemas.microsoft.com/office/powerpoint/2010/main" val="4260869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smtClean="0">
                <a:latin typeface="Calibri" panose="020F0502020204030204" pitchFamily="34" charset="0"/>
              </a:rPr>
              <a:t>Fat mass and obesity-associated gene</a:t>
            </a:r>
            <a:endParaRPr lang="en-GB" sz="3600" dirty="0">
              <a:latin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376" y="1578196"/>
            <a:ext cx="2143125" cy="21431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201" y="1820529"/>
            <a:ext cx="2743200" cy="1666875"/>
          </a:xfrm>
          <a:prstGeom prst="rect">
            <a:avLst/>
          </a:prstGeom>
        </p:spPr>
      </p:pic>
      <p:sp>
        <p:nvSpPr>
          <p:cNvPr id="6" name="TextBox 5"/>
          <p:cNvSpPr txBox="1"/>
          <p:nvPr/>
        </p:nvSpPr>
        <p:spPr>
          <a:xfrm>
            <a:off x="914400" y="4540102"/>
            <a:ext cx="7325833" cy="523220"/>
          </a:xfrm>
          <a:prstGeom prst="rect">
            <a:avLst/>
          </a:prstGeom>
          <a:noFill/>
        </p:spPr>
        <p:txBody>
          <a:bodyPr wrap="square" rtlCol="0">
            <a:spAutoFit/>
          </a:bodyPr>
          <a:lstStyle/>
          <a:p>
            <a:r>
              <a:rPr lang="en-GB" sz="2800" i="1" dirty="0" smtClean="0">
                <a:latin typeface="Calibri" panose="020F0502020204030204" pitchFamily="34" charset="0"/>
              </a:rPr>
              <a:t>FTO</a:t>
            </a:r>
            <a:r>
              <a:rPr lang="en-GB" sz="2800" dirty="0" smtClean="0">
                <a:latin typeface="Calibri" panose="020F0502020204030204" pitchFamily="34" charset="0"/>
              </a:rPr>
              <a:t> exerts its effect on OA through obesity</a:t>
            </a:r>
            <a:endParaRPr lang="en-GB" sz="2800" i="1" dirty="0">
              <a:latin typeface="Calibri" panose="020F0502020204030204" pitchFamily="34" charset="0"/>
            </a:endParaRPr>
          </a:p>
        </p:txBody>
      </p:sp>
      <p:sp>
        <p:nvSpPr>
          <p:cNvPr id="14" name="TextBox 13"/>
          <p:cNvSpPr txBox="1"/>
          <p:nvPr/>
        </p:nvSpPr>
        <p:spPr>
          <a:xfrm>
            <a:off x="1066799" y="5492602"/>
            <a:ext cx="7325833" cy="523220"/>
          </a:xfrm>
          <a:prstGeom prst="rect">
            <a:avLst/>
          </a:prstGeom>
          <a:noFill/>
        </p:spPr>
        <p:txBody>
          <a:bodyPr wrap="square" rtlCol="0">
            <a:spAutoFit/>
          </a:bodyPr>
          <a:lstStyle/>
          <a:p>
            <a:r>
              <a:rPr lang="en-GB" sz="2800" dirty="0" smtClean="0">
                <a:latin typeface="Calibri" panose="020F0502020204030204" pitchFamily="34" charset="0"/>
              </a:rPr>
              <a:t>Shared genetic determinants of linked diseases</a:t>
            </a:r>
            <a:endParaRPr lang="en-GB" sz="2800" dirty="0">
              <a:latin typeface="Calibri" panose="020F0502020204030204" pitchFamily="34" charset="0"/>
            </a:endParaRPr>
          </a:p>
        </p:txBody>
      </p:sp>
      <p:sp>
        <p:nvSpPr>
          <p:cNvPr id="15" name="Rectangle 14"/>
          <p:cNvSpPr/>
          <p:nvPr/>
        </p:nvSpPr>
        <p:spPr>
          <a:xfrm>
            <a:off x="600075" y="3670757"/>
            <a:ext cx="3019425" cy="215444"/>
          </a:xfrm>
          <a:prstGeom prst="rect">
            <a:avLst/>
          </a:prstGeom>
        </p:spPr>
        <p:txBody>
          <a:bodyPr wrap="square">
            <a:spAutoFit/>
          </a:bodyPr>
          <a:lstStyle/>
          <a:p>
            <a:r>
              <a:rPr lang="en-GB" sz="800" dirty="0">
                <a:latin typeface="Calibri" panose="020F0502020204030204" pitchFamily="34" charset="0"/>
                <a:hlinkClick r:id="rId4"/>
              </a:rPr>
              <a:t>http://www.nairaland.com/965900/what-obesity</a:t>
            </a:r>
            <a:endParaRPr lang="en-GB" sz="800" dirty="0">
              <a:latin typeface="Calibri" panose="020F0502020204030204" pitchFamily="34" charset="0"/>
            </a:endParaRPr>
          </a:p>
        </p:txBody>
      </p:sp>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474" t="8000" r="25052" b="49657"/>
          <a:stretch/>
        </p:blipFill>
        <p:spPr bwMode="auto">
          <a:xfrm>
            <a:off x="5179200" y="1274201"/>
            <a:ext cx="2898499" cy="3074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8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2581" r="3579" b="2603"/>
          <a:stretch/>
        </p:blipFill>
        <p:spPr>
          <a:xfrm>
            <a:off x="334927" y="531638"/>
            <a:ext cx="4726172" cy="4157330"/>
          </a:xfrm>
          <a:prstGeom prst="rect">
            <a:avLst/>
          </a:prstGeom>
        </p:spPr>
      </p:pic>
      <p:sp>
        <p:nvSpPr>
          <p:cNvPr id="3" name="TextBox 2"/>
          <p:cNvSpPr txBox="1"/>
          <p:nvPr/>
        </p:nvSpPr>
        <p:spPr>
          <a:xfrm>
            <a:off x="7017488" y="6645348"/>
            <a:ext cx="2126512" cy="261610"/>
          </a:xfrm>
          <a:prstGeom prst="rect">
            <a:avLst/>
          </a:prstGeom>
          <a:noFill/>
        </p:spPr>
        <p:txBody>
          <a:bodyPr wrap="square" rtlCol="0">
            <a:spAutoFit/>
          </a:bodyPr>
          <a:lstStyle/>
          <a:p>
            <a:r>
              <a:rPr lang="en-GB" sz="1100" dirty="0" err="1" smtClean="0">
                <a:latin typeface="+mn-lt"/>
              </a:rPr>
              <a:t>Hackinger</a:t>
            </a:r>
            <a:r>
              <a:rPr lang="en-GB" sz="1100" dirty="0" smtClean="0">
                <a:latin typeface="+mn-lt"/>
              </a:rPr>
              <a:t> et al, in press</a:t>
            </a:r>
            <a:endParaRPr lang="en-GB" sz="1100" dirty="0">
              <a:latin typeface="+mn-lt"/>
            </a:endParaRPr>
          </a:p>
        </p:txBody>
      </p:sp>
      <p:sp>
        <p:nvSpPr>
          <p:cNvPr id="7" name="TextBox 6"/>
          <p:cNvSpPr txBox="1"/>
          <p:nvPr/>
        </p:nvSpPr>
        <p:spPr>
          <a:xfrm>
            <a:off x="1169581" y="1307815"/>
            <a:ext cx="595428" cy="369332"/>
          </a:xfrm>
          <a:prstGeom prst="rect">
            <a:avLst/>
          </a:prstGeom>
          <a:noFill/>
        </p:spPr>
        <p:txBody>
          <a:bodyPr wrap="square" rtlCol="0">
            <a:spAutoFit/>
          </a:bodyPr>
          <a:lstStyle/>
          <a:p>
            <a:r>
              <a:rPr lang="en-GB" dirty="0" smtClean="0">
                <a:latin typeface="+mn-lt"/>
              </a:rPr>
              <a:t>OA</a:t>
            </a:r>
            <a:endParaRPr lang="en-GB" dirty="0">
              <a:latin typeface="+mn-lt"/>
            </a:endParaRPr>
          </a:p>
        </p:txBody>
      </p:sp>
      <p:sp>
        <p:nvSpPr>
          <p:cNvPr id="8" name="TextBox 7"/>
          <p:cNvSpPr txBox="1"/>
          <p:nvPr/>
        </p:nvSpPr>
        <p:spPr>
          <a:xfrm>
            <a:off x="1127053" y="3523668"/>
            <a:ext cx="680484" cy="369332"/>
          </a:xfrm>
          <a:prstGeom prst="rect">
            <a:avLst/>
          </a:prstGeom>
          <a:noFill/>
        </p:spPr>
        <p:txBody>
          <a:bodyPr wrap="square" rtlCol="0">
            <a:spAutoFit/>
          </a:bodyPr>
          <a:lstStyle/>
          <a:p>
            <a:r>
              <a:rPr lang="en-GB" dirty="0" smtClean="0">
                <a:latin typeface="+mn-lt"/>
              </a:rPr>
              <a:t>BMD</a:t>
            </a:r>
            <a:endParaRPr lang="en-GB" dirty="0">
              <a:latin typeface="+mn-lt"/>
            </a:endParaRPr>
          </a:p>
        </p:txBody>
      </p:sp>
      <p:sp>
        <p:nvSpPr>
          <p:cNvPr id="9" name="Rectangle 8"/>
          <p:cNvSpPr/>
          <p:nvPr/>
        </p:nvSpPr>
        <p:spPr>
          <a:xfrm>
            <a:off x="138224" y="5371633"/>
            <a:ext cx="8856920" cy="461665"/>
          </a:xfrm>
          <a:prstGeom prst="rect">
            <a:avLst/>
          </a:prstGeom>
        </p:spPr>
        <p:txBody>
          <a:bodyPr wrap="square">
            <a:spAutoFit/>
          </a:bodyPr>
          <a:lstStyle/>
          <a:p>
            <a:pPr algn="l"/>
            <a:r>
              <a:rPr lang="en-US" sz="2400" i="1" dirty="0">
                <a:latin typeface="+mn-lt"/>
              </a:rPr>
              <a:t>SMAD3 </a:t>
            </a:r>
            <a:r>
              <a:rPr lang="en-US" sz="2400" dirty="0" smtClean="0">
                <a:latin typeface="+mn-lt"/>
              </a:rPr>
              <a:t>plays </a:t>
            </a:r>
            <a:r>
              <a:rPr lang="en-US" sz="2400" dirty="0">
                <a:latin typeface="+mn-lt"/>
              </a:rPr>
              <a:t>a role in bone remodeling and cartilage maintenance</a:t>
            </a:r>
            <a:endParaRPr lang="en-GB" sz="2400" dirty="0">
              <a:latin typeface="+mn-lt"/>
            </a:endParaRPr>
          </a:p>
        </p:txBody>
      </p:sp>
      <p:sp>
        <p:nvSpPr>
          <p:cNvPr id="10" name="Rectangle 9"/>
          <p:cNvSpPr/>
          <p:nvPr/>
        </p:nvSpPr>
        <p:spPr>
          <a:xfrm>
            <a:off x="5039833" y="690574"/>
            <a:ext cx="3955310" cy="4524315"/>
          </a:xfrm>
          <a:prstGeom prst="rect">
            <a:avLst/>
          </a:prstGeom>
        </p:spPr>
        <p:txBody>
          <a:bodyPr wrap="square">
            <a:spAutoFit/>
          </a:bodyPr>
          <a:lstStyle/>
          <a:p>
            <a:pPr marL="285750" indent="-285750" algn="l">
              <a:buFont typeface="Arial" panose="020B0604020202020204" pitchFamily="34" charset="0"/>
              <a:buChar char="•"/>
            </a:pPr>
            <a:r>
              <a:rPr lang="en-US" sz="2400" dirty="0">
                <a:latin typeface="+mn-lt"/>
              </a:rPr>
              <a:t>High </a:t>
            </a:r>
            <a:r>
              <a:rPr lang="en-US" sz="2400" dirty="0" smtClean="0">
                <a:latin typeface="+mn-lt"/>
              </a:rPr>
              <a:t>bone mineral density is </a:t>
            </a:r>
            <a:r>
              <a:rPr lang="en-US" sz="2400" dirty="0">
                <a:latin typeface="+mn-lt"/>
              </a:rPr>
              <a:t>correlated with increased risk of </a:t>
            </a:r>
            <a:r>
              <a:rPr lang="en-US" sz="2400" dirty="0" smtClean="0">
                <a:latin typeface="+mn-lt"/>
              </a:rPr>
              <a:t>OA</a:t>
            </a:r>
          </a:p>
          <a:p>
            <a:pPr marL="285750" indent="-285750" algn="l">
              <a:buFont typeface="Arial" panose="020B0604020202020204" pitchFamily="34" charset="0"/>
              <a:buChar char="•"/>
            </a:pPr>
            <a:r>
              <a:rPr lang="en-US" sz="2400" dirty="0" smtClean="0">
                <a:latin typeface="+mn-lt"/>
              </a:rPr>
              <a:t>Risk of osteoporosis is inversely correlated with risk of OA</a:t>
            </a:r>
          </a:p>
          <a:p>
            <a:pPr marL="285750" indent="-285750" algn="l">
              <a:buFont typeface="Arial" panose="020B0604020202020204" pitchFamily="34" charset="0"/>
              <a:buChar char="•"/>
            </a:pPr>
            <a:r>
              <a:rPr lang="en-GB" sz="2400" dirty="0" smtClean="0">
                <a:latin typeface="+mn-lt"/>
              </a:rPr>
              <a:t>Examined genetic </a:t>
            </a:r>
            <a:r>
              <a:rPr lang="en-GB" sz="2400" dirty="0">
                <a:latin typeface="+mn-lt"/>
              </a:rPr>
              <a:t>overlap between OA and BMD </a:t>
            </a:r>
            <a:r>
              <a:rPr lang="en-GB" sz="2400" dirty="0" smtClean="0">
                <a:latin typeface="+mn-lt"/>
              </a:rPr>
              <a:t>to </a:t>
            </a:r>
            <a:r>
              <a:rPr lang="en-GB" sz="2400" dirty="0">
                <a:latin typeface="+mn-lt"/>
              </a:rPr>
              <a:t>identify pleiotropic </a:t>
            </a:r>
            <a:r>
              <a:rPr lang="en-GB" sz="2400" dirty="0" smtClean="0">
                <a:latin typeface="+mn-lt"/>
              </a:rPr>
              <a:t>loci</a:t>
            </a:r>
          </a:p>
          <a:p>
            <a:pPr marL="285750" indent="-285750" algn="l">
              <a:buFont typeface="Arial" panose="020B0604020202020204" pitchFamily="34" charset="0"/>
              <a:buChar char="•"/>
            </a:pPr>
            <a:r>
              <a:rPr lang="en-GB" sz="2400" dirty="0" smtClean="0">
                <a:latin typeface="+mn-lt"/>
              </a:rPr>
              <a:t>Replication in 23,425 OA cases </a:t>
            </a:r>
            <a:r>
              <a:rPr lang="en-GB" sz="2400" dirty="0">
                <a:latin typeface="+mn-lt"/>
              </a:rPr>
              <a:t>and 236,814 controls</a:t>
            </a:r>
            <a:r>
              <a:rPr lang="en-US" sz="2400" dirty="0">
                <a:latin typeface="+mn-lt"/>
              </a:rPr>
              <a:t/>
            </a:r>
            <a:br>
              <a:rPr lang="en-US" sz="2400" dirty="0">
                <a:latin typeface="+mn-lt"/>
              </a:rPr>
            </a:br>
            <a:endParaRPr lang="en-GB" sz="2400" dirty="0">
              <a:latin typeface="+mn-lt"/>
            </a:endParaRPr>
          </a:p>
        </p:txBody>
      </p:sp>
    </p:spTree>
    <p:extLst>
      <p:ext uri="{BB962C8B-B14F-4D97-AF65-F5344CB8AC3E}">
        <p14:creationId xmlns:p14="http://schemas.microsoft.com/office/powerpoint/2010/main" val="30197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Bigger sample size</a:t>
            </a:r>
            <a:endParaRPr lang="en-GB" dirty="0"/>
          </a:p>
        </p:txBody>
      </p:sp>
    </p:spTree>
    <p:extLst>
      <p:ext uri="{BB962C8B-B14F-4D97-AF65-F5344CB8AC3E}">
        <p14:creationId xmlns:p14="http://schemas.microsoft.com/office/powerpoint/2010/main" val="3762300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76446" y="1600200"/>
            <a:ext cx="8867553" cy="4525963"/>
          </a:xfrm>
        </p:spPr>
        <p:txBody>
          <a:bodyPr/>
          <a:lstStyle/>
          <a:p>
            <a:pPr marL="0" indent="0">
              <a:buNone/>
            </a:pPr>
            <a:r>
              <a:rPr lang="en-GB" dirty="0" smtClean="0"/>
              <a:t>Harnessing the power of large biomedical resources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961" y="2860159"/>
            <a:ext cx="1988580" cy="6127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001" y="4239696"/>
            <a:ext cx="5446220" cy="1383340"/>
          </a:xfrm>
          <a:prstGeom prst="rect">
            <a:avLst/>
          </a:prstGeom>
        </p:spPr>
      </p:pic>
    </p:spTree>
    <p:extLst>
      <p:ext uri="{BB962C8B-B14F-4D97-AF65-F5344CB8AC3E}">
        <p14:creationId xmlns:p14="http://schemas.microsoft.com/office/powerpoint/2010/main" val="18556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9300" y="578297"/>
            <a:ext cx="6491052" cy="369332"/>
          </a:xfrm>
          <a:prstGeom prst="rect">
            <a:avLst/>
          </a:prstGeom>
          <a:noFill/>
        </p:spPr>
        <p:txBody>
          <a:bodyPr wrap="square" rtlCol="0">
            <a:spAutoFit/>
          </a:bodyPr>
          <a:lstStyle/>
          <a:p>
            <a:pPr algn="ctr"/>
            <a:r>
              <a:rPr lang="en-GB" dirty="0" smtClean="0">
                <a:latin typeface="+mn-lt"/>
              </a:rPr>
              <a:t>Developmental dysplasia of the hip -National Joint Registry</a:t>
            </a:r>
            <a:endParaRPr lang="en-GB" dirty="0">
              <a:latin typeface="+mn-lt"/>
            </a:endParaRPr>
          </a:p>
        </p:txBody>
      </p:sp>
      <p:sp>
        <p:nvSpPr>
          <p:cNvPr id="2" name="TextBox 1"/>
          <p:cNvSpPr txBox="1"/>
          <p:nvPr/>
        </p:nvSpPr>
        <p:spPr>
          <a:xfrm>
            <a:off x="1236688" y="116632"/>
            <a:ext cx="6575672" cy="461665"/>
          </a:xfrm>
          <a:prstGeom prst="rect">
            <a:avLst/>
          </a:prstGeom>
          <a:noFill/>
        </p:spPr>
        <p:txBody>
          <a:bodyPr wrap="square" rtlCol="0">
            <a:spAutoFit/>
          </a:bodyPr>
          <a:lstStyle/>
          <a:p>
            <a:pPr algn="ctr"/>
            <a:r>
              <a:rPr lang="en-GB" sz="2400" dirty="0" smtClean="0">
                <a:latin typeface="+mn-lt"/>
              </a:rPr>
              <a:t>Accessing registry records and patient recruitment</a:t>
            </a:r>
            <a:endParaRPr lang="en-GB" sz="2400" dirty="0">
              <a:latin typeface="+mn-lt"/>
            </a:endParaRPr>
          </a:p>
        </p:txBody>
      </p:sp>
      <p:sp>
        <p:nvSpPr>
          <p:cNvPr id="6" name="TextBox 5"/>
          <p:cNvSpPr txBox="1"/>
          <p:nvPr/>
        </p:nvSpPr>
        <p:spPr>
          <a:xfrm>
            <a:off x="332079" y="1154645"/>
            <a:ext cx="3373095" cy="715089"/>
          </a:xfrm>
          <a:prstGeom prst="roundRect">
            <a:avLst/>
          </a:prstGeom>
          <a:noFill/>
          <a:ln>
            <a:solidFill>
              <a:schemeClr val="tx1"/>
            </a:solidFill>
          </a:ln>
        </p:spPr>
        <p:txBody>
          <a:bodyPr wrap="square" rtlCol="0">
            <a:spAutoFit/>
          </a:bodyPr>
          <a:lstStyle/>
          <a:p>
            <a:pPr algn="ctr"/>
            <a:r>
              <a:rPr lang="en-GB" dirty="0" smtClean="0">
                <a:latin typeface="+mn-lt"/>
              </a:rPr>
              <a:t>1,091 postal DNA kits to pre-screened consenting participants</a:t>
            </a:r>
            <a:endParaRPr lang="en-GB" dirty="0">
              <a:latin typeface="+mn-lt"/>
            </a:endParaRPr>
          </a:p>
        </p:txBody>
      </p:sp>
      <p:sp>
        <p:nvSpPr>
          <p:cNvPr id="7" name="TextBox 6"/>
          <p:cNvSpPr txBox="1"/>
          <p:nvPr/>
        </p:nvSpPr>
        <p:spPr>
          <a:xfrm>
            <a:off x="1166661" y="2689760"/>
            <a:ext cx="1610404" cy="408623"/>
          </a:xfrm>
          <a:prstGeom prst="roundRect">
            <a:avLst/>
          </a:prstGeom>
          <a:noFill/>
          <a:ln>
            <a:solidFill>
              <a:schemeClr val="tx1"/>
            </a:solidFill>
          </a:ln>
        </p:spPr>
        <p:txBody>
          <a:bodyPr wrap="square" rtlCol="0">
            <a:spAutoFit/>
          </a:bodyPr>
          <a:lstStyle/>
          <a:p>
            <a:pPr algn="ctr"/>
            <a:r>
              <a:rPr lang="en-GB" dirty="0" smtClean="0">
                <a:latin typeface="+mn-lt"/>
              </a:rPr>
              <a:t>907 returns</a:t>
            </a:r>
            <a:endParaRPr lang="en-GB" dirty="0">
              <a:latin typeface="+mn-lt"/>
            </a:endParaRPr>
          </a:p>
        </p:txBody>
      </p:sp>
      <p:sp>
        <p:nvSpPr>
          <p:cNvPr id="8" name="Down Arrow 7"/>
          <p:cNvSpPr/>
          <p:nvPr/>
        </p:nvSpPr>
        <p:spPr>
          <a:xfrm>
            <a:off x="1808243" y="2026582"/>
            <a:ext cx="432048" cy="50946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467543" y="3789040"/>
            <a:ext cx="3609533" cy="2906002"/>
          </a:xfrm>
          <a:prstGeom prst="rect">
            <a:avLst/>
          </a:prstGeom>
        </p:spPr>
      </p:pic>
      <p:sp>
        <p:nvSpPr>
          <p:cNvPr id="4" name="TextBox 3"/>
          <p:cNvSpPr txBox="1"/>
          <p:nvPr/>
        </p:nvSpPr>
        <p:spPr>
          <a:xfrm>
            <a:off x="1659782" y="4473985"/>
            <a:ext cx="2044149" cy="646331"/>
          </a:xfrm>
          <a:prstGeom prst="rect">
            <a:avLst/>
          </a:prstGeom>
          <a:noFill/>
        </p:spPr>
        <p:txBody>
          <a:bodyPr wrap="none" rtlCol="0">
            <a:spAutoFit/>
          </a:bodyPr>
          <a:lstStyle/>
          <a:p>
            <a:r>
              <a:rPr lang="en-GB" dirty="0" smtClean="0">
                <a:latin typeface="+mn-lt"/>
              </a:rPr>
              <a:t>Median yield 138µg</a:t>
            </a:r>
          </a:p>
          <a:p>
            <a:r>
              <a:rPr lang="en-GB" dirty="0" smtClean="0">
                <a:latin typeface="+mn-lt"/>
              </a:rPr>
              <a:t>(IQR 64-301)</a:t>
            </a:r>
            <a:endParaRPr lang="en-GB" dirty="0">
              <a:latin typeface="+mn-lt"/>
            </a:endParaRPr>
          </a:p>
        </p:txBody>
      </p:sp>
      <p:pic>
        <p:nvPicPr>
          <p:cNvPr id="16" name="Picture 2" descr="http://www.dnagenotek.com/images/OG500content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188" y="1228961"/>
            <a:ext cx="1550908" cy="1163181"/>
          </a:xfrm>
          <a:prstGeom prst="rect">
            <a:avLst/>
          </a:prstGeom>
          <a:noFill/>
          <a:extLst>
            <a:ext uri="{909E8E84-426E-40DD-AFC4-6F175D3DCCD1}">
              <a14:hiddenFill xmlns:a14="http://schemas.microsoft.com/office/drawing/2010/main">
                <a:solidFill>
                  <a:srgbClr val="FFFFFF"/>
                </a:solidFill>
              </a14:hiddenFill>
            </a:ext>
          </a:extLst>
        </p:spPr>
      </p:pic>
      <p:sp>
        <p:nvSpPr>
          <p:cNvPr id="10" name="Down Arrow 9"/>
          <p:cNvSpPr/>
          <p:nvPr/>
        </p:nvSpPr>
        <p:spPr>
          <a:xfrm rot="5400000" flipH="1">
            <a:off x="3259268" y="2670212"/>
            <a:ext cx="432048" cy="50946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Down Arrow 10"/>
          <p:cNvSpPr/>
          <p:nvPr/>
        </p:nvSpPr>
        <p:spPr>
          <a:xfrm rot="16200000">
            <a:off x="4178660" y="4542420"/>
            <a:ext cx="432048" cy="50946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Down Arrow 13"/>
          <p:cNvSpPr/>
          <p:nvPr/>
        </p:nvSpPr>
        <p:spPr>
          <a:xfrm>
            <a:off x="1776247" y="3279576"/>
            <a:ext cx="432048" cy="50946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7389" y="2456007"/>
            <a:ext cx="1289067" cy="937872"/>
          </a:xfrm>
          <a:prstGeom prst="rect">
            <a:avLst/>
          </a:prstGeom>
        </p:spPr>
      </p:pic>
      <p:sp>
        <p:nvSpPr>
          <p:cNvPr id="15" name="TextBox 14"/>
          <p:cNvSpPr txBox="1"/>
          <p:nvPr/>
        </p:nvSpPr>
        <p:spPr>
          <a:xfrm>
            <a:off x="3856538" y="2564487"/>
            <a:ext cx="3373095" cy="715089"/>
          </a:xfrm>
          <a:prstGeom prst="roundRect">
            <a:avLst/>
          </a:prstGeom>
          <a:noFill/>
          <a:ln>
            <a:solidFill>
              <a:schemeClr val="tx1"/>
            </a:solidFill>
          </a:ln>
        </p:spPr>
        <p:txBody>
          <a:bodyPr wrap="square" rtlCol="0">
            <a:spAutoFit/>
          </a:bodyPr>
          <a:lstStyle/>
          <a:p>
            <a:pPr algn="ctr"/>
            <a:r>
              <a:rPr lang="en-GB" dirty="0" smtClean="0">
                <a:latin typeface="+mn-lt"/>
              </a:rPr>
              <a:t>Electronic radiographs obtained through Image Exchange Portal</a:t>
            </a:r>
            <a:endParaRPr lang="en-GB" dirty="0">
              <a:latin typeface="+mn-lt"/>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2084" y="3590688"/>
            <a:ext cx="4082404" cy="3060938"/>
          </a:xfrm>
          <a:prstGeom prst="rect">
            <a:avLst/>
          </a:prstGeom>
        </p:spPr>
      </p:pic>
    </p:spTree>
    <p:extLst>
      <p:ext uri="{BB962C8B-B14F-4D97-AF65-F5344CB8AC3E}">
        <p14:creationId xmlns:p14="http://schemas.microsoft.com/office/powerpoint/2010/main" val="3390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4" grpId="0"/>
      <p:bldP spid="10" grpId="0" animBg="1"/>
      <p:bldP spid="11"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772" y="217157"/>
            <a:ext cx="8581716" cy="6434469"/>
          </a:xfrm>
          <a:prstGeom prst="rect">
            <a:avLst/>
          </a:prstGeom>
        </p:spPr>
      </p:pic>
    </p:spTree>
    <p:extLst>
      <p:ext uri="{BB962C8B-B14F-4D97-AF65-F5344CB8AC3E}">
        <p14:creationId xmlns:p14="http://schemas.microsoft.com/office/powerpoint/2010/main" val="122556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12"/>
          <p:cNvGrpSpPr>
            <a:grpSpLocks/>
          </p:cNvGrpSpPr>
          <p:nvPr/>
        </p:nvGrpSpPr>
        <p:grpSpPr bwMode="auto">
          <a:xfrm>
            <a:off x="365124" y="1185863"/>
            <a:ext cx="6934200" cy="4993582"/>
            <a:chOff x="881096" y="1844824"/>
            <a:chExt cx="5839685" cy="4205288"/>
          </a:xfrm>
        </p:grpSpPr>
        <p:sp>
          <p:nvSpPr>
            <p:cNvPr id="91140" name="Text Box 3"/>
            <p:cNvSpPr txBox="1">
              <a:spLocks noChangeArrowheads="1"/>
            </p:cNvSpPr>
            <p:nvPr/>
          </p:nvSpPr>
          <p:spPr bwMode="auto">
            <a:xfrm>
              <a:off x="1475657" y="5551795"/>
              <a:ext cx="1936774" cy="3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GB" sz="2400" b="1" dirty="0">
                  <a:latin typeface="Calibri" panose="020F0502020204030204" pitchFamily="34" charset="0"/>
                </a:rPr>
                <a:t>Monogenic</a:t>
              </a:r>
            </a:p>
          </p:txBody>
        </p:sp>
        <p:sp>
          <p:nvSpPr>
            <p:cNvPr id="91141" name="Text Box 4"/>
            <p:cNvSpPr txBox="1">
              <a:spLocks noChangeArrowheads="1"/>
            </p:cNvSpPr>
            <p:nvPr/>
          </p:nvSpPr>
          <p:spPr bwMode="auto">
            <a:xfrm>
              <a:off x="881096" y="4076789"/>
              <a:ext cx="2531335" cy="3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GB" sz="2400" b="1" dirty="0">
                  <a:latin typeface="Calibri" panose="020F0502020204030204" pitchFamily="34" charset="0"/>
                </a:rPr>
                <a:t>Type 2 </a:t>
              </a:r>
              <a:r>
                <a:rPr lang="en-GB" sz="2400" b="1" dirty="0" smtClean="0">
                  <a:latin typeface="Calibri" panose="020F0502020204030204" pitchFamily="34" charset="0"/>
                </a:rPr>
                <a:t>diabetes</a:t>
              </a:r>
              <a:endParaRPr lang="en-GB" sz="2400" b="1" dirty="0">
                <a:latin typeface="Calibri" panose="020F0502020204030204" pitchFamily="34" charset="0"/>
              </a:endParaRPr>
            </a:p>
          </p:txBody>
        </p:sp>
        <p:sp>
          <p:nvSpPr>
            <p:cNvPr id="91142" name="Text Box 5"/>
            <p:cNvSpPr txBox="1">
              <a:spLocks noChangeArrowheads="1"/>
            </p:cNvSpPr>
            <p:nvPr/>
          </p:nvSpPr>
          <p:spPr bwMode="auto">
            <a:xfrm>
              <a:off x="1688600" y="3606686"/>
              <a:ext cx="1715809" cy="3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GB" sz="2400" b="1" dirty="0" smtClean="0">
                  <a:latin typeface="Calibri" panose="020F0502020204030204" pitchFamily="34" charset="0"/>
                </a:rPr>
                <a:t>Osteoarthritis</a:t>
              </a:r>
              <a:endParaRPr lang="en-GB" sz="2400" b="1" dirty="0">
                <a:latin typeface="Calibri" panose="020F0502020204030204" pitchFamily="34" charset="0"/>
              </a:endParaRPr>
            </a:p>
          </p:txBody>
        </p:sp>
        <p:sp>
          <p:nvSpPr>
            <p:cNvPr id="91143" name="Text Box 6"/>
            <p:cNvSpPr txBox="1">
              <a:spLocks noChangeArrowheads="1"/>
            </p:cNvSpPr>
            <p:nvPr/>
          </p:nvSpPr>
          <p:spPr bwMode="auto">
            <a:xfrm>
              <a:off x="951233" y="1925786"/>
              <a:ext cx="2461198" cy="3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GB" sz="2400" b="1" dirty="0">
                  <a:latin typeface="Calibri" panose="020F0502020204030204" pitchFamily="34" charset="0"/>
                </a:rPr>
                <a:t>Infectious </a:t>
              </a:r>
              <a:r>
                <a:rPr lang="en-GB" sz="2400" b="1" dirty="0" smtClean="0">
                  <a:latin typeface="Calibri" panose="020F0502020204030204" pitchFamily="34" charset="0"/>
                </a:rPr>
                <a:t>disease</a:t>
              </a:r>
              <a:endParaRPr lang="en-GB" sz="2400" b="1" dirty="0">
                <a:latin typeface="Calibri" panose="020F0502020204030204" pitchFamily="34" charset="0"/>
              </a:endParaRPr>
            </a:p>
          </p:txBody>
        </p:sp>
        <p:grpSp>
          <p:nvGrpSpPr>
            <p:cNvPr id="91144" name="Group 7"/>
            <p:cNvGrpSpPr>
              <a:grpSpLocks/>
            </p:cNvGrpSpPr>
            <p:nvPr/>
          </p:nvGrpSpPr>
          <p:grpSpPr bwMode="auto">
            <a:xfrm>
              <a:off x="3871219" y="1844824"/>
              <a:ext cx="2849562" cy="4191000"/>
              <a:chOff x="1683" y="1009"/>
              <a:chExt cx="1795" cy="2640"/>
            </a:xfrm>
          </p:grpSpPr>
          <p:sp>
            <p:nvSpPr>
              <p:cNvPr id="91148" name="AutoShape 8"/>
              <p:cNvSpPr>
                <a:spLocks noChangeArrowheads="1"/>
              </p:cNvSpPr>
              <p:nvPr/>
            </p:nvSpPr>
            <p:spPr bwMode="auto">
              <a:xfrm rot="10800000">
                <a:off x="1683" y="1009"/>
                <a:ext cx="1795" cy="2640"/>
              </a:xfrm>
              <a:prstGeom prst="rtTriangle">
                <a:avLst/>
              </a:prstGeom>
              <a:gradFill rotWithShape="1">
                <a:gsLst>
                  <a:gs pos="0">
                    <a:schemeClr val="bg1"/>
                  </a:gs>
                  <a:gs pos="100000">
                    <a:srgbClr val="FFFF00"/>
                  </a:gs>
                </a:gsLst>
                <a:lin ang="5400000" scaled="1"/>
              </a:gradFill>
              <a:ln w="9525">
                <a:solidFill>
                  <a:srgbClr val="000000"/>
                </a:solidFill>
                <a:miter lim="800000"/>
                <a:headEnd/>
                <a:tailEnd/>
              </a:ln>
            </p:spPr>
            <p:txBody>
              <a:bodyPr wrap="none" anchor="ctr"/>
              <a:lstStyle/>
              <a:p>
                <a:endParaRPr lang="en-US">
                  <a:latin typeface="Calibri" panose="020F0502020204030204" pitchFamily="34" charset="0"/>
                </a:endParaRPr>
              </a:p>
            </p:txBody>
          </p:sp>
          <p:sp>
            <p:nvSpPr>
              <p:cNvPr id="91149" name="Text Box 9"/>
              <p:cNvSpPr txBox="1">
                <a:spLocks noChangeArrowheads="1"/>
              </p:cNvSpPr>
              <p:nvPr/>
            </p:nvSpPr>
            <p:spPr bwMode="auto">
              <a:xfrm>
                <a:off x="1913" y="1060"/>
                <a:ext cx="152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GB" sz="2400" b="1" dirty="0">
                    <a:latin typeface="Calibri" panose="020F0502020204030204" pitchFamily="34" charset="0"/>
                  </a:rPr>
                  <a:t>Environment</a:t>
                </a:r>
              </a:p>
            </p:txBody>
          </p:sp>
        </p:grpSp>
        <p:grpSp>
          <p:nvGrpSpPr>
            <p:cNvPr id="91145" name="Group 10"/>
            <p:cNvGrpSpPr>
              <a:grpSpLocks/>
            </p:cNvGrpSpPr>
            <p:nvPr/>
          </p:nvGrpSpPr>
          <p:grpSpPr bwMode="auto">
            <a:xfrm>
              <a:off x="3609281" y="1859112"/>
              <a:ext cx="2865438" cy="4191000"/>
              <a:chOff x="1518" y="1037"/>
              <a:chExt cx="1805" cy="2640"/>
            </a:xfrm>
          </p:grpSpPr>
          <p:sp>
            <p:nvSpPr>
              <p:cNvPr id="91146" name="AutoShape 11"/>
              <p:cNvSpPr>
                <a:spLocks noChangeArrowheads="1"/>
              </p:cNvSpPr>
              <p:nvPr/>
            </p:nvSpPr>
            <p:spPr bwMode="auto">
              <a:xfrm>
                <a:off x="1518" y="1037"/>
                <a:ext cx="1805" cy="2640"/>
              </a:xfrm>
              <a:prstGeom prst="rtTriangle">
                <a:avLst/>
              </a:prstGeom>
              <a:gradFill rotWithShape="1">
                <a:gsLst>
                  <a:gs pos="0">
                    <a:schemeClr val="bg1"/>
                  </a:gs>
                  <a:gs pos="100000">
                    <a:srgbClr val="FF6600"/>
                  </a:gs>
                </a:gsLst>
                <a:lin ang="5400000" scaled="1"/>
              </a:gradFill>
              <a:ln w="9525">
                <a:solidFill>
                  <a:srgbClr val="000000"/>
                </a:solidFill>
                <a:miter lim="800000"/>
                <a:headEnd/>
                <a:tailEnd/>
              </a:ln>
            </p:spPr>
            <p:txBody>
              <a:bodyPr wrap="none" lIns="91433" tIns="45716" rIns="91433" bIns="45716" anchor="ctr"/>
              <a:lstStyle/>
              <a:p>
                <a:pPr algn="ctr"/>
                <a:endParaRPr lang="en-US" b="1">
                  <a:latin typeface="Calibri" panose="020F0502020204030204" pitchFamily="34" charset="0"/>
                </a:endParaRPr>
              </a:p>
            </p:txBody>
          </p:sp>
          <p:sp>
            <p:nvSpPr>
              <p:cNvPr id="91147" name="Text Box 12"/>
              <p:cNvSpPr txBox="1">
                <a:spLocks noChangeArrowheads="1"/>
              </p:cNvSpPr>
              <p:nvPr/>
            </p:nvSpPr>
            <p:spPr bwMode="auto">
              <a:xfrm>
                <a:off x="1653" y="3363"/>
                <a:ext cx="5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3" tIns="45716" rIns="91433" bIns="45716">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sz="2400" b="1" dirty="0">
                    <a:latin typeface="Calibri" panose="020F0502020204030204" pitchFamily="34" charset="0"/>
                  </a:rPr>
                  <a:t>Genes</a:t>
                </a:r>
              </a:p>
            </p:txBody>
          </p:sp>
        </p:grpSp>
      </p:grpSp>
      <p:sp>
        <p:nvSpPr>
          <p:cNvPr id="91139" name="Title 1"/>
          <p:cNvSpPr>
            <a:spLocks noGrp="1"/>
          </p:cNvSpPr>
          <p:nvPr>
            <p:ph type="title"/>
          </p:nvPr>
        </p:nvSpPr>
        <p:spPr>
          <a:xfrm>
            <a:off x="448407" y="-108134"/>
            <a:ext cx="8229600" cy="1143000"/>
          </a:xfrm>
        </p:spPr>
        <p:txBody>
          <a:bodyPr/>
          <a:lstStyle/>
          <a:p>
            <a:pPr algn="ctr"/>
            <a:r>
              <a:rPr lang="en-GB" sz="4400" dirty="0" smtClean="0">
                <a:latin typeface="Calibri" panose="020F0502020204030204" pitchFamily="34" charset="0"/>
              </a:rPr>
              <a:t>Genes </a:t>
            </a:r>
            <a:r>
              <a:rPr lang="en-GB" sz="4400" dirty="0" err="1" smtClean="0">
                <a:latin typeface="Calibri" panose="020F0502020204030204" pitchFamily="34" charset="0"/>
              </a:rPr>
              <a:t>vs</a:t>
            </a:r>
            <a:r>
              <a:rPr lang="en-GB" sz="4400" dirty="0" smtClean="0">
                <a:latin typeface="Calibri" panose="020F0502020204030204" pitchFamily="34" charset="0"/>
              </a:rPr>
              <a:t> environment</a:t>
            </a:r>
          </a:p>
        </p:txBody>
      </p:sp>
    </p:spTree>
    <p:extLst>
      <p:ext uri="{BB962C8B-B14F-4D97-AF65-F5344CB8AC3E}">
        <p14:creationId xmlns:p14="http://schemas.microsoft.com/office/powerpoint/2010/main" val="412962178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277" y="5518235"/>
            <a:ext cx="8924925" cy="1296144"/>
          </a:xfrm>
        </p:spPr>
        <p:txBody>
          <a:bodyPr>
            <a:noAutofit/>
          </a:bodyPr>
          <a:lstStyle/>
          <a:p>
            <a:pPr marL="342900" indent="-342900" algn="l">
              <a:buFont typeface="Arial" panose="020B0604020202020204" pitchFamily="34" charset="0"/>
              <a:buChar char="•"/>
            </a:pPr>
            <a:r>
              <a:rPr lang="en-GB" sz="2000" dirty="0">
                <a:solidFill>
                  <a:schemeClr val="tx1"/>
                </a:solidFill>
              </a:rPr>
              <a:t>GDF5 is </a:t>
            </a:r>
            <a:r>
              <a:rPr lang="en-GB" sz="2000" dirty="0" smtClean="0">
                <a:solidFill>
                  <a:schemeClr val="tx1"/>
                </a:solidFill>
              </a:rPr>
              <a:t>essential </a:t>
            </a:r>
            <a:r>
              <a:rPr lang="en-GB" sz="2000" dirty="0">
                <a:solidFill>
                  <a:schemeClr val="tx1"/>
                </a:solidFill>
              </a:rPr>
              <a:t>for normal bone and joint </a:t>
            </a:r>
            <a:r>
              <a:rPr lang="en-GB" sz="2000" dirty="0" smtClean="0">
                <a:solidFill>
                  <a:schemeClr val="tx1"/>
                </a:solidFill>
              </a:rPr>
              <a:t>development</a:t>
            </a:r>
          </a:p>
          <a:p>
            <a:pPr marL="342900" indent="-342900" algn="l">
              <a:buFont typeface="Arial" panose="020B0604020202020204" pitchFamily="34" charset="0"/>
              <a:buChar char="•"/>
            </a:pPr>
            <a:r>
              <a:rPr lang="en-GB" sz="2000" dirty="0" smtClean="0">
                <a:solidFill>
                  <a:schemeClr val="tx1"/>
                </a:solidFill>
              </a:rPr>
              <a:t>The lead variant </a:t>
            </a:r>
            <a:r>
              <a:rPr lang="en-GB" sz="2000" dirty="0">
                <a:solidFill>
                  <a:schemeClr val="tx1"/>
                </a:solidFill>
              </a:rPr>
              <a:t>is located in the </a:t>
            </a:r>
            <a:r>
              <a:rPr lang="en-GB" sz="2000" i="1" dirty="0">
                <a:solidFill>
                  <a:schemeClr val="tx1"/>
                </a:solidFill>
              </a:rPr>
              <a:t>GDF5</a:t>
            </a:r>
            <a:r>
              <a:rPr lang="en-GB" sz="2000" dirty="0">
                <a:solidFill>
                  <a:schemeClr val="tx1"/>
                </a:solidFill>
              </a:rPr>
              <a:t> </a:t>
            </a:r>
            <a:r>
              <a:rPr lang="en-GB" sz="2000" dirty="0" smtClean="0">
                <a:solidFill>
                  <a:schemeClr val="tx1"/>
                </a:solidFill>
              </a:rPr>
              <a:t>promoter </a:t>
            </a:r>
            <a:r>
              <a:rPr lang="en-GB" sz="2000" dirty="0">
                <a:solidFill>
                  <a:schemeClr val="tx1"/>
                </a:solidFill>
              </a:rPr>
              <a:t>and modulates gene expression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67" y="74428"/>
            <a:ext cx="8312640" cy="535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2916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1416" y="1999460"/>
            <a:ext cx="2586696" cy="1200329"/>
          </a:xfrm>
          <a:prstGeom prst="rect">
            <a:avLst/>
          </a:prstGeom>
          <a:noFill/>
        </p:spPr>
        <p:txBody>
          <a:bodyPr wrap="square" rtlCol="0">
            <a:spAutoFit/>
          </a:bodyPr>
          <a:lstStyle/>
          <a:p>
            <a:r>
              <a:rPr lang="en-GB" sz="2400" dirty="0">
                <a:latin typeface="+mn-lt"/>
              </a:rPr>
              <a:t>25k </a:t>
            </a:r>
            <a:r>
              <a:rPr lang="en-GB" sz="2400" dirty="0" smtClean="0">
                <a:latin typeface="+mn-lt"/>
              </a:rPr>
              <a:t>unicompartmental </a:t>
            </a:r>
            <a:r>
              <a:rPr lang="en-GB" sz="2400" dirty="0">
                <a:latin typeface="+mn-lt"/>
              </a:rPr>
              <a:t>knee replacement </a:t>
            </a:r>
          </a:p>
        </p:txBody>
      </p:sp>
      <p:sp>
        <p:nvSpPr>
          <p:cNvPr id="7" name="TextBox 6"/>
          <p:cNvSpPr txBox="1"/>
          <p:nvPr/>
        </p:nvSpPr>
        <p:spPr>
          <a:xfrm>
            <a:off x="4744231" y="1999459"/>
            <a:ext cx="2270727" cy="1200329"/>
          </a:xfrm>
          <a:prstGeom prst="rect">
            <a:avLst/>
          </a:prstGeom>
          <a:noFill/>
        </p:spPr>
        <p:txBody>
          <a:bodyPr wrap="square" rtlCol="0">
            <a:spAutoFit/>
          </a:bodyPr>
          <a:lstStyle/>
          <a:p>
            <a:r>
              <a:rPr lang="en-GB" sz="2400" dirty="0" smtClean="0">
                <a:latin typeface="+mn-lt"/>
              </a:rPr>
              <a:t>25k </a:t>
            </a:r>
          </a:p>
          <a:p>
            <a:r>
              <a:rPr lang="en-GB" sz="2400" dirty="0" smtClean="0">
                <a:latin typeface="+mn-lt"/>
              </a:rPr>
              <a:t>total knee replacement</a:t>
            </a:r>
            <a:endParaRPr lang="en-GB" sz="2400" dirty="0">
              <a:latin typeface="+mn-lt"/>
            </a:endParaRPr>
          </a:p>
        </p:txBody>
      </p:sp>
      <p:sp>
        <p:nvSpPr>
          <p:cNvPr id="11" name="TextBox 10"/>
          <p:cNvSpPr txBox="1"/>
          <p:nvPr/>
        </p:nvSpPr>
        <p:spPr>
          <a:xfrm>
            <a:off x="4816239" y="3617319"/>
            <a:ext cx="3406537" cy="1323439"/>
          </a:xfrm>
          <a:prstGeom prst="roundRect">
            <a:avLst>
              <a:gd name="adj" fmla="val 1066"/>
            </a:avLst>
          </a:prstGeom>
          <a:noFill/>
          <a:ln>
            <a:noFill/>
          </a:ln>
        </p:spPr>
        <p:txBody>
          <a:bodyPr wrap="square" rtlCol="0">
            <a:spAutoFit/>
          </a:bodyPr>
          <a:lstStyle/>
          <a:p>
            <a:pPr marL="171450" indent="-171450" algn="l">
              <a:buFont typeface="Arial"/>
              <a:buChar char="•"/>
            </a:pPr>
            <a:r>
              <a:rPr lang="en-GB" sz="2000" dirty="0" smtClean="0">
                <a:latin typeface="+mn-lt"/>
                <a:cs typeface="Helvetica"/>
              </a:rPr>
              <a:t>Compartmental involvement</a:t>
            </a:r>
          </a:p>
          <a:p>
            <a:pPr marL="171450" indent="-171450" algn="l">
              <a:buFont typeface="Arial"/>
              <a:buChar char="•"/>
            </a:pPr>
            <a:r>
              <a:rPr lang="en-GB" sz="2000" dirty="0" smtClean="0">
                <a:latin typeface="+mn-lt"/>
                <a:cs typeface="Helvetica"/>
              </a:rPr>
              <a:t>Pre-operative </a:t>
            </a:r>
            <a:r>
              <a:rPr lang="en-GB" sz="2000" dirty="0">
                <a:latin typeface="+mn-lt"/>
                <a:cs typeface="Helvetica"/>
              </a:rPr>
              <a:t>scores</a:t>
            </a:r>
          </a:p>
          <a:p>
            <a:pPr marL="171450" indent="-171450" algn="l">
              <a:buFont typeface="Arial"/>
              <a:buChar char="•"/>
            </a:pPr>
            <a:r>
              <a:rPr lang="en-GB" sz="2000" dirty="0" smtClean="0">
                <a:latin typeface="+mn-lt"/>
                <a:cs typeface="Helvetica"/>
              </a:rPr>
              <a:t>Post-operative </a:t>
            </a:r>
            <a:r>
              <a:rPr lang="en-GB" sz="2000" dirty="0">
                <a:latin typeface="+mn-lt"/>
                <a:cs typeface="Helvetica"/>
              </a:rPr>
              <a:t>scores</a:t>
            </a:r>
          </a:p>
          <a:p>
            <a:pPr marL="171450" indent="-171450" algn="l">
              <a:buFont typeface="Arial"/>
              <a:buChar char="•"/>
            </a:pPr>
            <a:r>
              <a:rPr lang="en-GB" sz="2000" dirty="0">
                <a:latin typeface="+mn-lt"/>
                <a:cs typeface="Helvetica"/>
              </a:rPr>
              <a:t>Complications</a:t>
            </a:r>
            <a:endParaRPr lang="en-GB" sz="2000" b="1" dirty="0">
              <a:latin typeface="+mn-lt"/>
              <a:cs typeface="Helvetica"/>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27" y="3750711"/>
            <a:ext cx="3878317" cy="985092"/>
          </a:xfrm>
          <a:prstGeom prst="rect">
            <a:avLst/>
          </a:prstGeom>
        </p:spPr>
      </p:pic>
      <p:sp>
        <p:nvSpPr>
          <p:cNvPr id="13" name="Rounded Rectangle 12"/>
          <p:cNvSpPr/>
          <p:nvPr/>
        </p:nvSpPr>
        <p:spPr>
          <a:xfrm>
            <a:off x="4744232" y="3488696"/>
            <a:ext cx="3478544" cy="15121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Powerpoint bg graphic.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 y="5799909"/>
            <a:ext cx="9143245" cy="1058090"/>
          </a:xfrm>
          <a:prstGeom prst="rect">
            <a:avLst/>
          </a:prstGeom>
        </p:spPr>
      </p:pic>
      <p:sp>
        <p:nvSpPr>
          <p:cNvPr id="15" name="Rounded Rectangle 14"/>
          <p:cNvSpPr/>
          <p:nvPr/>
        </p:nvSpPr>
        <p:spPr>
          <a:xfrm>
            <a:off x="1416592" y="1999459"/>
            <a:ext cx="3096344" cy="1329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4744231" y="1999459"/>
            <a:ext cx="2270728" cy="1329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117620" y="250991"/>
            <a:ext cx="8794368" cy="954107"/>
          </a:xfrm>
          <a:prstGeom prst="rect">
            <a:avLst/>
          </a:prstGeom>
        </p:spPr>
        <p:txBody>
          <a:bodyPr wrap="square">
            <a:spAutoFit/>
          </a:bodyPr>
          <a:lstStyle/>
          <a:p>
            <a:r>
              <a:rPr lang="en-GB" sz="2800" b="1" dirty="0" smtClean="0">
                <a:latin typeface="+mn-lt"/>
              </a:rPr>
              <a:t>ARGONAUT</a:t>
            </a:r>
            <a:r>
              <a:rPr lang="en-GB" sz="2800" dirty="0" smtClean="0">
                <a:latin typeface="+mn-lt"/>
              </a:rPr>
              <a:t>: Accelerating the discovery of </a:t>
            </a:r>
            <a:r>
              <a:rPr lang="en-GB" sz="2800" dirty="0">
                <a:latin typeface="+mn-lt"/>
              </a:rPr>
              <a:t>genomics in osteoarthritis through national clinical audit data</a:t>
            </a:r>
          </a:p>
        </p:txBody>
      </p:sp>
    </p:spTree>
    <p:extLst>
      <p:ext uri="{BB962C8B-B14F-4D97-AF65-F5344CB8AC3E}">
        <p14:creationId xmlns:p14="http://schemas.microsoft.com/office/powerpoint/2010/main" val="62207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animBg="1"/>
      <p:bldP spid="15"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96"/>
            <a:ext cx="9144000" cy="6826807"/>
          </a:xfrm>
          <a:prstGeom prst="rect">
            <a:avLst/>
          </a:prstGeom>
        </p:spPr>
      </p:pic>
    </p:spTree>
    <p:extLst>
      <p:ext uri="{BB962C8B-B14F-4D97-AF65-F5344CB8AC3E}">
        <p14:creationId xmlns:p14="http://schemas.microsoft.com/office/powerpoint/2010/main" val="2560968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Imputation</a:t>
            </a:r>
            <a:endParaRPr lang="en-GB" dirty="0"/>
          </a:p>
        </p:txBody>
      </p:sp>
    </p:spTree>
    <p:extLst>
      <p:ext uri="{BB962C8B-B14F-4D97-AF65-F5344CB8AC3E}">
        <p14:creationId xmlns:p14="http://schemas.microsoft.com/office/powerpoint/2010/main" val="3619014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idx="4294967295"/>
          </p:nvPr>
        </p:nvSpPr>
        <p:spPr>
          <a:xfrm>
            <a:off x="357188" y="214313"/>
            <a:ext cx="8229600" cy="527050"/>
          </a:xfrm>
        </p:spPr>
        <p:txBody>
          <a:bodyPr>
            <a:normAutofit fontScale="90000"/>
          </a:bodyPr>
          <a:lstStyle/>
          <a:p>
            <a:pPr eaLnBrk="1" hangingPunct="1"/>
            <a:r>
              <a:rPr lang="en-GB" sz="2900" smtClean="0"/>
              <a:t>Imputation -principles</a:t>
            </a:r>
            <a:endParaRPr lang="en-US" sz="2900" smtClean="0"/>
          </a:p>
        </p:txBody>
      </p:sp>
      <p:sp>
        <p:nvSpPr>
          <p:cNvPr id="5" name="Rounded Rectangle 4"/>
          <p:cNvSpPr/>
          <p:nvPr/>
        </p:nvSpPr>
        <p:spPr>
          <a:xfrm>
            <a:off x="682625" y="1135063"/>
            <a:ext cx="6500813" cy="285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8" name="Rectangle 7"/>
          <p:cNvSpPr/>
          <p:nvPr/>
        </p:nvSpPr>
        <p:spPr>
          <a:xfrm>
            <a:off x="682625" y="1420813"/>
            <a:ext cx="6500813"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9700" name="TextBox 11"/>
          <p:cNvSpPr txBox="1">
            <a:spLocks noChangeArrowheads="1"/>
          </p:cNvSpPr>
          <p:nvPr/>
        </p:nvSpPr>
        <p:spPr bwMode="auto">
          <a:xfrm>
            <a:off x="7326313" y="1135063"/>
            <a:ext cx="1817687" cy="366712"/>
          </a:xfrm>
          <a:prstGeom prst="rect">
            <a:avLst/>
          </a:prstGeom>
          <a:noFill/>
          <a:ln w="9525">
            <a:noFill/>
            <a:miter lim="800000"/>
            <a:headEnd/>
            <a:tailEnd/>
          </a:ln>
        </p:spPr>
        <p:txBody>
          <a:bodyPr>
            <a:spAutoFit/>
          </a:bodyPr>
          <a:lstStyle/>
          <a:p>
            <a:r>
              <a:rPr lang="en-GB">
                <a:latin typeface="Calibri" pitchFamily="34" charset="0"/>
              </a:rPr>
              <a:t>Reference panel</a:t>
            </a:r>
            <a:endParaRPr lang="en-US">
              <a:latin typeface="Calibri" pitchFamily="34" charset="0"/>
            </a:endParaRPr>
          </a:p>
        </p:txBody>
      </p:sp>
      <p:sp>
        <p:nvSpPr>
          <p:cNvPr id="29701" name="Rounded Rectangle 17"/>
          <p:cNvSpPr>
            <a:spLocks noChangeArrowheads="1"/>
          </p:cNvSpPr>
          <p:nvPr/>
        </p:nvSpPr>
        <p:spPr bwMode="auto">
          <a:xfrm>
            <a:off x="9683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2" name="Rounded Rectangle 18"/>
          <p:cNvSpPr>
            <a:spLocks noChangeArrowheads="1"/>
          </p:cNvSpPr>
          <p:nvPr/>
        </p:nvSpPr>
        <p:spPr bwMode="auto">
          <a:xfrm>
            <a:off x="15398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3" name="Rounded Rectangle 19"/>
          <p:cNvSpPr>
            <a:spLocks noChangeArrowheads="1"/>
          </p:cNvSpPr>
          <p:nvPr/>
        </p:nvSpPr>
        <p:spPr bwMode="auto">
          <a:xfrm>
            <a:off x="218281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4" name="Rounded Rectangle 20"/>
          <p:cNvSpPr>
            <a:spLocks noChangeArrowheads="1"/>
          </p:cNvSpPr>
          <p:nvPr/>
        </p:nvSpPr>
        <p:spPr bwMode="auto">
          <a:xfrm>
            <a:off x="2825750"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2" name="Rounded Rectangle 21"/>
          <p:cNvSpPr>
            <a:spLocks noChangeArrowheads="1"/>
          </p:cNvSpPr>
          <p:nvPr/>
        </p:nvSpPr>
        <p:spPr bwMode="auto">
          <a:xfrm>
            <a:off x="361156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29706" name="Rounded Rectangle 22"/>
          <p:cNvSpPr>
            <a:spLocks noChangeArrowheads="1"/>
          </p:cNvSpPr>
          <p:nvPr/>
        </p:nvSpPr>
        <p:spPr bwMode="auto">
          <a:xfrm>
            <a:off x="43973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7" name="Rounded Rectangle 23"/>
          <p:cNvSpPr>
            <a:spLocks noChangeArrowheads="1"/>
          </p:cNvSpPr>
          <p:nvPr/>
        </p:nvSpPr>
        <p:spPr bwMode="auto">
          <a:xfrm>
            <a:off x="504031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8" name="Rounded Rectangle 24"/>
          <p:cNvSpPr>
            <a:spLocks noChangeArrowheads="1"/>
          </p:cNvSpPr>
          <p:nvPr/>
        </p:nvSpPr>
        <p:spPr bwMode="auto">
          <a:xfrm>
            <a:off x="5683250"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09" name="Rounded Rectangle 25"/>
          <p:cNvSpPr>
            <a:spLocks noChangeArrowheads="1"/>
          </p:cNvSpPr>
          <p:nvPr/>
        </p:nvSpPr>
        <p:spPr bwMode="auto">
          <a:xfrm>
            <a:off x="639762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58" name="Oval 57"/>
          <p:cNvSpPr/>
          <p:nvPr/>
        </p:nvSpPr>
        <p:spPr>
          <a:xfrm>
            <a:off x="361156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0" name="Oval 59"/>
          <p:cNvSpPr/>
          <p:nvPr/>
        </p:nvSpPr>
        <p:spPr>
          <a:xfrm>
            <a:off x="2825750"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1" name="Oval 60"/>
          <p:cNvSpPr/>
          <p:nvPr/>
        </p:nvSpPr>
        <p:spPr>
          <a:xfrm>
            <a:off x="218281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2" name="Oval 61"/>
          <p:cNvSpPr/>
          <p:nvPr/>
        </p:nvSpPr>
        <p:spPr>
          <a:xfrm>
            <a:off x="153987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3" name="Oval 62"/>
          <p:cNvSpPr/>
          <p:nvPr/>
        </p:nvSpPr>
        <p:spPr>
          <a:xfrm>
            <a:off x="94456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4" name="Oval 63"/>
          <p:cNvSpPr/>
          <p:nvPr/>
        </p:nvSpPr>
        <p:spPr>
          <a:xfrm>
            <a:off x="439737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5" name="Oval 64"/>
          <p:cNvSpPr/>
          <p:nvPr/>
        </p:nvSpPr>
        <p:spPr>
          <a:xfrm>
            <a:off x="504031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6" name="Oval 65"/>
          <p:cNvSpPr/>
          <p:nvPr/>
        </p:nvSpPr>
        <p:spPr>
          <a:xfrm>
            <a:off x="5683250"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7" name="Oval 66"/>
          <p:cNvSpPr/>
          <p:nvPr/>
        </p:nvSpPr>
        <p:spPr>
          <a:xfrm>
            <a:off x="639762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9719" name="TextBox 13"/>
          <p:cNvSpPr txBox="1">
            <a:spLocks noChangeArrowheads="1"/>
          </p:cNvSpPr>
          <p:nvPr/>
        </p:nvSpPr>
        <p:spPr bwMode="auto">
          <a:xfrm>
            <a:off x="2546350" y="6491288"/>
            <a:ext cx="2943225" cy="366712"/>
          </a:xfrm>
          <a:prstGeom prst="rect">
            <a:avLst/>
          </a:prstGeom>
          <a:noFill/>
          <a:ln w="9525">
            <a:noFill/>
            <a:miter lim="800000"/>
            <a:headEnd/>
            <a:tailEnd/>
          </a:ln>
        </p:spPr>
        <p:txBody>
          <a:bodyPr>
            <a:spAutoFit/>
          </a:bodyPr>
          <a:lstStyle/>
          <a:p>
            <a:r>
              <a:rPr lang="en-GB">
                <a:latin typeface="Calibri" pitchFamily="34" charset="0"/>
              </a:rPr>
              <a:t>chromosomal position</a:t>
            </a:r>
            <a:endParaRPr lang="en-US">
              <a:latin typeface="Calibri" pitchFamily="34" charset="0"/>
            </a:endParaRPr>
          </a:p>
        </p:txBody>
      </p:sp>
      <p:sp>
        <p:nvSpPr>
          <p:cNvPr id="2" name="Rounded Rectangle 4"/>
          <p:cNvSpPr/>
          <p:nvPr/>
        </p:nvSpPr>
        <p:spPr>
          <a:xfrm>
            <a:off x="684213" y="3716338"/>
            <a:ext cx="6500812" cy="285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 name="Rectangle 7"/>
          <p:cNvSpPr/>
          <p:nvPr/>
        </p:nvSpPr>
        <p:spPr>
          <a:xfrm>
            <a:off x="684213" y="4002088"/>
            <a:ext cx="6500812" cy="2359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9722" name="TextBox 11"/>
          <p:cNvSpPr txBox="1">
            <a:spLocks noChangeArrowheads="1"/>
          </p:cNvSpPr>
          <p:nvPr/>
        </p:nvSpPr>
        <p:spPr bwMode="auto">
          <a:xfrm>
            <a:off x="7327900" y="3716338"/>
            <a:ext cx="1816100" cy="366712"/>
          </a:xfrm>
          <a:prstGeom prst="rect">
            <a:avLst/>
          </a:prstGeom>
          <a:noFill/>
          <a:ln w="9525">
            <a:noFill/>
            <a:miter lim="800000"/>
            <a:headEnd/>
            <a:tailEnd/>
          </a:ln>
        </p:spPr>
        <p:txBody>
          <a:bodyPr>
            <a:spAutoFit/>
          </a:bodyPr>
          <a:lstStyle/>
          <a:p>
            <a:r>
              <a:rPr lang="en-GB">
                <a:latin typeface="Calibri" pitchFamily="34" charset="0"/>
              </a:rPr>
              <a:t>Analysis sample</a:t>
            </a:r>
            <a:endParaRPr lang="en-US">
              <a:latin typeface="Calibri" pitchFamily="34" charset="0"/>
            </a:endParaRPr>
          </a:p>
        </p:txBody>
      </p:sp>
      <p:sp>
        <p:nvSpPr>
          <p:cNvPr id="29723" name="Rounded Rectangle 17"/>
          <p:cNvSpPr>
            <a:spLocks noChangeArrowheads="1"/>
          </p:cNvSpPr>
          <p:nvPr/>
        </p:nvSpPr>
        <p:spPr bwMode="auto">
          <a:xfrm>
            <a:off x="9699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24" name="Rounded Rectangle 18"/>
          <p:cNvSpPr>
            <a:spLocks noChangeArrowheads="1"/>
          </p:cNvSpPr>
          <p:nvPr/>
        </p:nvSpPr>
        <p:spPr bwMode="auto">
          <a:xfrm>
            <a:off x="15414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25" name="Rounded Rectangle 19"/>
          <p:cNvSpPr>
            <a:spLocks noChangeArrowheads="1"/>
          </p:cNvSpPr>
          <p:nvPr/>
        </p:nvSpPr>
        <p:spPr bwMode="auto">
          <a:xfrm>
            <a:off x="218440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26" name="Rounded Rectangle 20"/>
          <p:cNvSpPr>
            <a:spLocks noChangeArrowheads="1"/>
          </p:cNvSpPr>
          <p:nvPr/>
        </p:nvSpPr>
        <p:spPr bwMode="auto">
          <a:xfrm>
            <a:off x="2827338"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4" name="Rounded Rectangle 21"/>
          <p:cNvSpPr>
            <a:spLocks noChangeArrowheads="1"/>
          </p:cNvSpPr>
          <p:nvPr/>
        </p:nvSpPr>
        <p:spPr bwMode="auto">
          <a:xfrm>
            <a:off x="361315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29728" name="Rounded Rectangle 22"/>
          <p:cNvSpPr>
            <a:spLocks noChangeArrowheads="1"/>
          </p:cNvSpPr>
          <p:nvPr/>
        </p:nvSpPr>
        <p:spPr bwMode="auto">
          <a:xfrm>
            <a:off x="43989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29" name="Rounded Rectangle 23"/>
          <p:cNvSpPr>
            <a:spLocks noChangeArrowheads="1"/>
          </p:cNvSpPr>
          <p:nvPr/>
        </p:nvSpPr>
        <p:spPr bwMode="auto">
          <a:xfrm>
            <a:off x="504190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30" name="Rounded Rectangle 24"/>
          <p:cNvSpPr>
            <a:spLocks noChangeArrowheads="1"/>
          </p:cNvSpPr>
          <p:nvPr/>
        </p:nvSpPr>
        <p:spPr bwMode="auto">
          <a:xfrm>
            <a:off x="5684838"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9731" name="Rounded Rectangle 25"/>
          <p:cNvSpPr>
            <a:spLocks noChangeArrowheads="1"/>
          </p:cNvSpPr>
          <p:nvPr/>
        </p:nvSpPr>
        <p:spPr bwMode="auto">
          <a:xfrm>
            <a:off x="639921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6" name="Oval 57"/>
          <p:cNvSpPr/>
          <p:nvPr/>
        </p:nvSpPr>
        <p:spPr>
          <a:xfrm>
            <a:off x="361315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 name="Oval 59"/>
          <p:cNvSpPr/>
          <p:nvPr/>
        </p:nvSpPr>
        <p:spPr>
          <a:xfrm>
            <a:off x="2827338"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 name="Oval 60"/>
          <p:cNvSpPr/>
          <p:nvPr/>
        </p:nvSpPr>
        <p:spPr>
          <a:xfrm>
            <a:off x="218440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0" name="Oval 61"/>
          <p:cNvSpPr/>
          <p:nvPr/>
        </p:nvSpPr>
        <p:spPr>
          <a:xfrm>
            <a:off x="154146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1" name="Oval 62"/>
          <p:cNvSpPr/>
          <p:nvPr/>
        </p:nvSpPr>
        <p:spPr>
          <a:xfrm>
            <a:off x="94615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2" name="Oval 63"/>
          <p:cNvSpPr/>
          <p:nvPr/>
        </p:nvSpPr>
        <p:spPr>
          <a:xfrm>
            <a:off x="439896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3" name="Oval 64"/>
          <p:cNvSpPr/>
          <p:nvPr/>
        </p:nvSpPr>
        <p:spPr>
          <a:xfrm>
            <a:off x="504190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4" name="Oval 65"/>
          <p:cNvSpPr/>
          <p:nvPr/>
        </p:nvSpPr>
        <p:spPr>
          <a:xfrm>
            <a:off x="5684838"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5" name="Oval 66"/>
          <p:cNvSpPr/>
          <p:nvPr/>
        </p:nvSpPr>
        <p:spPr>
          <a:xfrm>
            <a:off x="639921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6" name="Oval 57"/>
          <p:cNvSpPr/>
          <p:nvPr/>
        </p:nvSpPr>
        <p:spPr>
          <a:xfrm>
            <a:off x="361315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7" name="Oval 59"/>
          <p:cNvSpPr/>
          <p:nvPr/>
        </p:nvSpPr>
        <p:spPr>
          <a:xfrm>
            <a:off x="2827338"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8" name="Oval 60"/>
          <p:cNvSpPr/>
          <p:nvPr/>
        </p:nvSpPr>
        <p:spPr>
          <a:xfrm>
            <a:off x="218440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9" name="Oval 61"/>
          <p:cNvSpPr/>
          <p:nvPr/>
        </p:nvSpPr>
        <p:spPr>
          <a:xfrm>
            <a:off x="154146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0" name="Oval 62"/>
          <p:cNvSpPr/>
          <p:nvPr/>
        </p:nvSpPr>
        <p:spPr>
          <a:xfrm>
            <a:off x="94615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1" name="Oval 63"/>
          <p:cNvSpPr/>
          <p:nvPr/>
        </p:nvSpPr>
        <p:spPr>
          <a:xfrm>
            <a:off x="439896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3" name="Oval 64"/>
          <p:cNvSpPr/>
          <p:nvPr/>
        </p:nvSpPr>
        <p:spPr>
          <a:xfrm>
            <a:off x="504190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4" name="Oval 65"/>
          <p:cNvSpPr/>
          <p:nvPr/>
        </p:nvSpPr>
        <p:spPr>
          <a:xfrm>
            <a:off x="5684838"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5" name="Oval 66"/>
          <p:cNvSpPr/>
          <p:nvPr/>
        </p:nvSpPr>
        <p:spPr>
          <a:xfrm>
            <a:off x="639921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6" name="Oval 57"/>
          <p:cNvSpPr/>
          <p:nvPr/>
        </p:nvSpPr>
        <p:spPr>
          <a:xfrm>
            <a:off x="361315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7" name="Oval 59"/>
          <p:cNvSpPr/>
          <p:nvPr/>
        </p:nvSpPr>
        <p:spPr>
          <a:xfrm>
            <a:off x="2827338"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8" name="Oval 60"/>
          <p:cNvSpPr/>
          <p:nvPr/>
        </p:nvSpPr>
        <p:spPr>
          <a:xfrm>
            <a:off x="218440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9" name="Oval 61"/>
          <p:cNvSpPr/>
          <p:nvPr/>
        </p:nvSpPr>
        <p:spPr>
          <a:xfrm>
            <a:off x="154146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 name="Oval 62"/>
          <p:cNvSpPr/>
          <p:nvPr/>
        </p:nvSpPr>
        <p:spPr>
          <a:xfrm>
            <a:off x="94615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1" name="Oval 63"/>
          <p:cNvSpPr/>
          <p:nvPr/>
        </p:nvSpPr>
        <p:spPr>
          <a:xfrm>
            <a:off x="439896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0" name="Oval 64"/>
          <p:cNvSpPr/>
          <p:nvPr/>
        </p:nvSpPr>
        <p:spPr>
          <a:xfrm>
            <a:off x="504190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1" name="Oval 65"/>
          <p:cNvSpPr/>
          <p:nvPr/>
        </p:nvSpPr>
        <p:spPr>
          <a:xfrm>
            <a:off x="5684838"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3" name="Oval 66"/>
          <p:cNvSpPr/>
          <p:nvPr/>
        </p:nvSpPr>
        <p:spPr>
          <a:xfrm>
            <a:off x="639921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4" name="Oval 57"/>
          <p:cNvSpPr>
            <a:spLocks noChangeArrowheads="1"/>
          </p:cNvSpPr>
          <p:nvPr/>
        </p:nvSpPr>
        <p:spPr bwMode="auto">
          <a:xfrm>
            <a:off x="3624263" y="41640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5" name="Oval 59"/>
          <p:cNvSpPr>
            <a:spLocks noChangeArrowheads="1"/>
          </p:cNvSpPr>
          <p:nvPr/>
        </p:nvSpPr>
        <p:spPr bwMode="auto">
          <a:xfrm>
            <a:off x="2838450" y="41640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6" name="Oval 60"/>
          <p:cNvSpPr/>
          <p:nvPr/>
        </p:nvSpPr>
        <p:spPr>
          <a:xfrm>
            <a:off x="219551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7" name="Oval 61"/>
          <p:cNvSpPr>
            <a:spLocks noChangeArrowheads="1"/>
          </p:cNvSpPr>
          <p:nvPr/>
        </p:nvSpPr>
        <p:spPr bwMode="auto">
          <a:xfrm>
            <a:off x="1552575" y="41640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8" name="Oval 62"/>
          <p:cNvSpPr/>
          <p:nvPr/>
        </p:nvSpPr>
        <p:spPr>
          <a:xfrm>
            <a:off x="95726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9" name="Oval 63"/>
          <p:cNvSpPr>
            <a:spLocks noChangeArrowheads="1"/>
          </p:cNvSpPr>
          <p:nvPr/>
        </p:nvSpPr>
        <p:spPr bwMode="auto">
          <a:xfrm>
            <a:off x="4410075" y="41640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0" name="Oval 64"/>
          <p:cNvSpPr/>
          <p:nvPr/>
        </p:nvSpPr>
        <p:spPr>
          <a:xfrm>
            <a:off x="505301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1" name="Oval 65"/>
          <p:cNvSpPr>
            <a:spLocks noChangeArrowheads="1"/>
          </p:cNvSpPr>
          <p:nvPr/>
        </p:nvSpPr>
        <p:spPr bwMode="auto">
          <a:xfrm>
            <a:off x="5695950" y="41640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2" name="Oval 66"/>
          <p:cNvSpPr/>
          <p:nvPr/>
        </p:nvSpPr>
        <p:spPr>
          <a:xfrm>
            <a:off x="6410325"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3" name="Oval 57"/>
          <p:cNvSpPr>
            <a:spLocks noChangeArrowheads="1"/>
          </p:cNvSpPr>
          <p:nvPr/>
        </p:nvSpPr>
        <p:spPr bwMode="auto">
          <a:xfrm>
            <a:off x="3625850" y="44323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4" name="Oval 59"/>
          <p:cNvSpPr>
            <a:spLocks noChangeArrowheads="1"/>
          </p:cNvSpPr>
          <p:nvPr/>
        </p:nvSpPr>
        <p:spPr bwMode="auto">
          <a:xfrm>
            <a:off x="2840038" y="44323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5" name="Oval 60"/>
          <p:cNvSpPr/>
          <p:nvPr/>
        </p:nvSpPr>
        <p:spPr>
          <a:xfrm>
            <a:off x="219710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6" name="Oval 61"/>
          <p:cNvSpPr>
            <a:spLocks noChangeArrowheads="1"/>
          </p:cNvSpPr>
          <p:nvPr/>
        </p:nvSpPr>
        <p:spPr bwMode="auto">
          <a:xfrm>
            <a:off x="1554163" y="44323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7" name="Oval 62"/>
          <p:cNvSpPr/>
          <p:nvPr/>
        </p:nvSpPr>
        <p:spPr>
          <a:xfrm>
            <a:off x="95885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8" name="Oval 63"/>
          <p:cNvSpPr>
            <a:spLocks noChangeArrowheads="1"/>
          </p:cNvSpPr>
          <p:nvPr/>
        </p:nvSpPr>
        <p:spPr bwMode="auto">
          <a:xfrm>
            <a:off x="4411663" y="44323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9" name="Oval 64"/>
          <p:cNvSpPr/>
          <p:nvPr/>
        </p:nvSpPr>
        <p:spPr>
          <a:xfrm>
            <a:off x="505460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0" name="Oval 65"/>
          <p:cNvSpPr>
            <a:spLocks noChangeArrowheads="1"/>
          </p:cNvSpPr>
          <p:nvPr/>
        </p:nvSpPr>
        <p:spPr bwMode="auto">
          <a:xfrm>
            <a:off x="5697538" y="44323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1" name="Oval 66"/>
          <p:cNvSpPr/>
          <p:nvPr/>
        </p:nvSpPr>
        <p:spPr>
          <a:xfrm>
            <a:off x="6411913"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2" name="Oval 57"/>
          <p:cNvSpPr>
            <a:spLocks noChangeArrowheads="1"/>
          </p:cNvSpPr>
          <p:nvPr/>
        </p:nvSpPr>
        <p:spPr bwMode="auto">
          <a:xfrm>
            <a:off x="3625850" y="4699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3" name="Oval 59"/>
          <p:cNvSpPr>
            <a:spLocks noChangeArrowheads="1"/>
          </p:cNvSpPr>
          <p:nvPr/>
        </p:nvSpPr>
        <p:spPr bwMode="auto">
          <a:xfrm>
            <a:off x="2840038" y="4699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4" name="Oval 60"/>
          <p:cNvSpPr/>
          <p:nvPr/>
        </p:nvSpPr>
        <p:spPr>
          <a:xfrm>
            <a:off x="219710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5" name="Oval 61"/>
          <p:cNvSpPr>
            <a:spLocks noChangeArrowheads="1"/>
          </p:cNvSpPr>
          <p:nvPr/>
        </p:nvSpPr>
        <p:spPr bwMode="auto">
          <a:xfrm>
            <a:off x="1554163" y="4699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6" name="Oval 62"/>
          <p:cNvSpPr/>
          <p:nvPr/>
        </p:nvSpPr>
        <p:spPr>
          <a:xfrm>
            <a:off x="95885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7" name="Oval 63"/>
          <p:cNvSpPr>
            <a:spLocks noChangeArrowheads="1"/>
          </p:cNvSpPr>
          <p:nvPr/>
        </p:nvSpPr>
        <p:spPr bwMode="auto">
          <a:xfrm>
            <a:off x="4411663" y="4699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8" name="Oval 64"/>
          <p:cNvSpPr/>
          <p:nvPr/>
        </p:nvSpPr>
        <p:spPr>
          <a:xfrm>
            <a:off x="505460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9" name="Oval 65"/>
          <p:cNvSpPr>
            <a:spLocks noChangeArrowheads="1"/>
          </p:cNvSpPr>
          <p:nvPr/>
        </p:nvSpPr>
        <p:spPr bwMode="auto">
          <a:xfrm>
            <a:off x="5697538" y="4699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50" name="Oval 66"/>
          <p:cNvSpPr/>
          <p:nvPr/>
        </p:nvSpPr>
        <p:spPr>
          <a:xfrm>
            <a:off x="6411913"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51" name="Oval 57"/>
          <p:cNvSpPr>
            <a:spLocks noChangeArrowheads="1"/>
          </p:cNvSpPr>
          <p:nvPr/>
        </p:nvSpPr>
        <p:spPr bwMode="auto">
          <a:xfrm>
            <a:off x="3625850" y="4953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2" name="Oval 59"/>
          <p:cNvSpPr>
            <a:spLocks noChangeArrowheads="1"/>
          </p:cNvSpPr>
          <p:nvPr/>
        </p:nvSpPr>
        <p:spPr bwMode="auto">
          <a:xfrm>
            <a:off x="2840038" y="4953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3" name="Oval 60"/>
          <p:cNvSpPr/>
          <p:nvPr/>
        </p:nvSpPr>
        <p:spPr>
          <a:xfrm>
            <a:off x="219710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4" name="Oval 61"/>
          <p:cNvSpPr>
            <a:spLocks noChangeArrowheads="1"/>
          </p:cNvSpPr>
          <p:nvPr/>
        </p:nvSpPr>
        <p:spPr bwMode="auto">
          <a:xfrm>
            <a:off x="1554163" y="4953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5" name="Oval 62"/>
          <p:cNvSpPr/>
          <p:nvPr/>
        </p:nvSpPr>
        <p:spPr>
          <a:xfrm>
            <a:off x="95885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6" name="Oval 63"/>
          <p:cNvSpPr>
            <a:spLocks noChangeArrowheads="1"/>
          </p:cNvSpPr>
          <p:nvPr/>
        </p:nvSpPr>
        <p:spPr bwMode="auto">
          <a:xfrm>
            <a:off x="4411663" y="4953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7" name="Oval 64"/>
          <p:cNvSpPr/>
          <p:nvPr/>
        </p:nvSpPr>
        <p:spPr>
          <a:xfrm>
            <a:off x="505460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8" name="Oval 65"/>
          <p:cNvSpPr>
            <a:spLocks noChangeArrowheads="1"/>
          </p:cNvSpPr>
          <p:nvPr/>
        </p:nvSpPr>
        <p:spPr bwMode="auto">
          <a:xfrm>
            <a:off x="5697538" y="49530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9" name="Oval 66"/>
          <p:cNvSpPr/>
          <p:nvPr/>
        </p:nvSpPr>
        <p:spPr>
          <a:xfrm>
            <a:off x="6411913"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0" name="Oval 57"/>
          <p:cNvSpPr>
            <a:spLocks noChangeArrowheads="1"/>
          </p:cNvSpPr>
          <p:nvPr/>
        </p:nvSpPr>
        <p:spPr bwMode="auto">
          <a:xfrm>
            <a:off x="3624263" y="52054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1" name="Oval 59"/>
          <p:cNvSpPr>
            <a:spLocks noChangeArrowheads="1"/>
          </p:cNvSpPr>
          <p:nvPr/>
        </p:nvSpPr>
        <p:spPr bwMode="auto">
          <a:xfrm>
            <a:off x="2838450" y="52054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2" name="Oval 60"/>
          <p:cNvSpPr/>
          <p:nvPr/>
        </p:nvSpPr>
        <p:spPr>
          <a:xfrm>
            <a:off x="219551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3" name="Oval 61"/>
          <p:cNvSpPr>
            <a:spLocks noChangeArrowheads="1"/>
          </p:cNvSpPr>
          <p:nvPr/>
        </p:nvSpPr>
        <p:spPr bwMode="auto">
          <a:xfrm>
            <a:off x="1552575" y="52054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4" name="Oval 62"/>
          <p:cNvSpPr/>
          <p:nvPr/>
        </p:nvSpPr>
        <p:spPr>
          <a:xfrm>
            <a:off x="95726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5" name="Oval 63"/>
          <p:cNvSpPr>
            <a:spLocks noChangeArrowheads="1"/>
          </p:cNvSpPr>
          <p:nvPr/>
        </p:nvSpPr>
        <p:spPr bwMode="auto">
          <a:xfrm>
            <a:off x="4410075" y="52054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6" name="Oval 64"/>
          <p:cNvSpPr/>
          <p:nvPr/>
        </p:nvSpPr>
        <p:spPr>
          <a:xfrm>
            <a:off x="505301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7" name="Oval 65"/>
          <p:cNvSpPr>
            <a:spLocks noChangeArrowheads="1"/>
          </p:cNvSpPr>
          <p:nvPr/>
        </p:nvSpPr>
        <p:spPr bwMode="auto">
          <a:xfrm>
            <a:off x="5695950" y="5205413"/>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8" name="Oval 66"/>
          <p:cNvSpPr/>
          <p:nvPr/>
        </p:nvSpPr>
        <p:spPr>
          <a:xfrm>
            <a:off x="6410325"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9" name="Oval 57"/>
          <p:cNvSpPr>
            <a:spLocks noChangeArrowheads="1"/>
          </p:cNvSpPr>
          <p:nvPr/>
        </p:nvSpPr>
        <p:spPr bwMode="auto">
          <a:xfrm>
            <a:off x="3625850" y="54737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0" name="Oval 59"/>
          <p:cNvSpPr>
            <a:spLocks noChangeArrowheads="1"/>
          </p:cNvSpPr>
          <p:nvPr/>
        </p:nvSpPr>
        <p:spPr bwMode="auto">
          <a:xfrm>
            <a:off x="2840038" y="54737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1" name="Oval 60"/>
          <p:cNvSpPr/>
          <p:nvPr/>
        </p:nvSpPr>
        <p:spPr>
          <a:xfrm>
            <a:off x="219710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2" name="Oval 61"/>
          <p:cNvSpPr>
            <a:spLocks noChangeArrowheads="1"/>
          </p:cNvSpPr>
          <p:nvPr/>
        </p:nvSpPr>
        <p:spPr bwMode="auto">
          <a:xfrm>
            <a:off x="1554163" y="54737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3" name="Oval 62"/>
          <p:cNvSpPr/>
          <p:nvPr/>
        </p:nvSpPr>
        <p:spPr>
          <a:xfrm>
            <a:off x="95885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4" name="Oval 63"/>
          <p:cNvSpPr>
            <a:spLocks noChangeArrowheads="1"/>
          </p:cNvSpPr>
          <p:nvPr/>
        </p:nvSpPr>
        <p:spPr bwMode="auto">
          <a:xfrm>
            <a:off x="4411663" y="54737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5" name="Oval 64"/>
          <p:cNvSpPr/>
          <p:nvPr/>
        </p:nvSpPr>
        <p:spPr>
          <a:xfrm>
            <a:off x="505460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6" name="Oval 65"/>
          <p:cNvSpPr>
            <a:spLocks noChangeArrowheads="1"/>
          </p:cNvSpPr>
          <p:nvPr/>
        </p:nvSpPr>
        <p:spPr bwMode="auto">
          <a:xfrm>
            <a:off x="5697538" y="54737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7" name="Oval 66"/>
          <p:cNvSpPr/>
          <p:nvPr/>
        </p:nvSpPr>
        <p:spPr>
          <a:xfrm>
            <a:off x="6411913"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9" name="Oval 57"/>
          <p:cNvSpPr>
            <a:spLocks noChangeArrowheads="1"/>
          </p:cNvSpPr>
          <p:nvPr/>
        </p:nvSpPr>
        <p:spPr bwMode="auto">
          <a:xfrm>
            <a:off x="3625850" y="5740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12" name="Oval 59"/>
          <p:cNvSpPr>
            <a:spLocks noChangeArrowheads="1"/>
          </p:cNvSpPr>
          <p:nvPr/>
        </p:nvSpPr>
        <p:spPr bwMode="auto">
          <a:xfrm>
            <a:off x="2840038" y="5740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13" name="Oval 60"/>
          <p:cNvSpPr/>
          <p:nvPr/>
        </p:nvSpPr>
        <p:spPr>
          <a:xfrm>
            <a:off x="219710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14" name="Oval 61"/>
          <p:cNvSpPr>
            <a:spLocks noChangeArrowheads="1"/>
          </p:cNvSpPr>
          <p:nvPr/>
        </p:nvSpPr>
        <p:spPr bwMode="auto">
          <a:xfrm>
            <a:off x="1554163" y="5740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15" name="Oval 62"/>
          <p:cNvSpPr/>
          <p:nvPr/>
        </p:nvSpPr>
        <p:spPr>
          <a:xfrm>
            <a:off x="95885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16" name="Oval 63"/>
          <p:cNvSpPr>
            <a:spLocks noChangeArrowheads="1"/>
          </p:cNvSpPr>
          <p:nvPr/>
        </p:nvSpPr>
        <p:spPr bwMode="auto">
          <a:xfrm>
            <a:off x="4411663" y="5740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22" name="Oval 64"/>
          <p:cNvSpPr/>
          <p:nvPr/>
        </p:nvSpPr>
        <p:spPr>
          <a:xfrm>
            <a:off x="505460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27" name="Oval 65"/>
          <p:cNvSpPr>
            <a:spLocks noChangeArrowheads="1"/>
          </p:cNvSpPr>
          <p:nvPr/>
        </p:nvSpPr>
        <p:spPr bwMode="auto">
          <a:xfrm>
            <a:off x="5697538" y="5740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28" name="Oval 66"/>
          <p:cNvSpPr/>
          <p:nvPr/>
        </p:nvSpPr>
        <p:spPr>
          <a:xfrm>
            <a:off x="6411913"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29" name="Oval 57"/>
          <p:cNvSpPr>
            <a:spLocks noChangeArrowheads="1"/>
          </p:cNvSpPr>
          <p:nvPr/>
        </p:nvSpPr>
        <p:spPr bwMode="auto">
          <a:xfrm>
            <a:off x="3625850" y="5994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30" name="Oval 59"/>
          <p:cNvSpPr>
            <a:spLocks noChangeArrowheads="1"/>
          </p:cNvSpPr>
          <p:nvPr/>
        </p:nvSpPr>
        <p:spPr bwMode="auto">
          <a:xfrm>
            <a:off x="2840038" y="5994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31" name="Oval 60"/>
          <p:cNvSpPr/>
          <p:nvPr/>
        </p:nvSpPr>
        <p:spPr>
          <a:xfrm>
            <a:off x="219710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32" name="Oval 61"/>
          <p:cNvSpPr>
            <a:spLocks noChangeArrowheads="1"/>
          </p:cNvSpPr>
          <p:nvPr/>
        </p:nvSpPr>
        <p:spPr bwMode="auto">
          <a:xfrm>
            <a:off x="1554163" y="5994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33" name="Oval 62"/>
          <p:cNvSpPr/>
          <p:nvPr/>
        </p:nvSpPr>
        <p:spPr>
          <a:xfrm>
            <a:off x="95885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34" name="Oval 63"/>
          <p:cNvSpPr>
            <a:spLocks noChangeArrowheads="1"/>
          </p:cNvSpPr>
          <p:nvPr/>
        </p:nvSpPr>
        <p:spPr bwMode="auto">
          <a:xfrm>
            <a:off x="4411663" y="5994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35" name="Oval 64"/>
          <p:cNvSpPr/>
          <p:nvPr/>
        </p:nvSpPr>
        <p:spPr>
          <a:xfrm>
            <a:off x="505460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0136" name="Oval 65"/>
          <p:cNvSpPr>
            <a:spLocks noChangeArrowheads="1"/>
          </p:cNvSpPr>
          <p:nvPr/>
        </p:nvSpPr>
        <p:spPr bwMode="auto">
          <a:xfrm>
            <a:off x="5697538" y="5994400"/>
            <a:ext cx="142875" cy="142875"/>
          </a:xfrm>
          <a:prstGeom prst="ellipse">
            <a:avLst/>
          </a:prstGeom>
          <a:no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90137" name="Oval 66"/>
          <p:cNvSpPr/>
          <p:nvPr/>
        </p:nvSpPr>
        <p:spPr>
          <a:xfrm>
            <a:off x="6411913"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Tree>
    <p:extLst>
      <p:ext uri="{BB962C8B-B14F-4D97-AF65-F5344CB8AC3E}">
        <p14:creationId xmlns:p14="http://schemas.microsoft.com/office/powerpoint/2010/main" val="20120288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idx="4294967295"/>
          </p:nvPr>
        </p:nvSpPr>
        <p:spPr>
          <a:xfrm>
            <a:off x="357188" y="214313"/>
            <a:ext cx="8229600" cy="527050"/>
          </a:xfrm>
        </p:spPr>
        <p:txBody>
          <a:bodyPr>
            <a:normAutofit fontScale="90000"/>
          </a:bodyPr>
          <a:lstStyle/>
          <a:p>
            <a:pPr eaLnBrk="1" hangingPunct="1"/>
            <a:r>
              <a:rPr lang="en-GB" sz="2900" smtClean="0"/>
              <a:t>Imputation -principles</a:t>
            </a:r>
            <a:endParaRPr lang="en-US" sz="2900" smtClean="0"/>
          </a:p>
        </p:txBody>
      </p:sp>
      <p:sp>
        <p:nvSpPr>
          <p:cNvPr id="5" name="Rounded Rectangle 4"/>
          <p:cNvSpPr/>
          <p:nvPr/>
        </p:nvSpPr>
        <p:spPr>
          <a:xfrm>
            <a:off x="682625" y="1135063"/>
            <a:ext cx="6500813" cy="285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8" name="Rectangle 7"/>
          <p:cNvSpPr/>
          <p:nvPr/>
        </p:nvSpPr>
        <p:spPr>
          <a:xfrm>
            <a:off x="682625" y="1420813"/>
            <a:ext cx="6500813"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1748" name="TextBox 11"/>
          <p:cNvSpPr txBox="1">
            <a:spLocks noChangeArrowheads="1"/>
          </p:cNvSpPr>
          <p:nvPr/>
        </p:nvSpPr>
        <p:spPr bwMode="auto">
          <a:xfrm>
            <a:off x="7326313" y="1135063"/>
            <a:ext cx="1817687" cy="366712"/>
          </a:xfrm>
          <a:prstGeom prst="rect">
            <a:avLst/>
          </a:prstGeom>
          <a:noFill/>
          <a:ln w="9525">
            <a:noFill/>
            <a:miter lim="800000"/>
            <a:headEnd/>
            <a:tailEnd/>
          </a:ln>
        </p:spPr>
        <p:txBody>
          <a:bodyPr>
            <a:spAutoFit/>
          </a:bodyPr>
          <a:lstStyle/>
          <a:p>
            <a:r>
              <a:rPr lang="en-GB">
                <a:latin typeface="Calibri" pitchFamily="34" charset="0"/>
              </a:rPr>
              <a:t>Reference panel</a:t>
            </a:r>
            <a:endParaRPr lang="en-US">
              <a:latin typeface="Calibri" pitchFamily="34" charset="0"/>
            </a:endParaRPr>
          </a:p>
        </p:txBody>
      </p:sp>
      <p:sp>
        <p:nvSpPr>
          <p:cNvPr id="31749" name="Rounded Rectangle 17"/>
          <p:cNvSpPr>
            <a:spLocks noChangeArrowheads="1"/>
          </p:cNvSpPr>
          <p:nvPr/>
        </p:nvSpPr>
        <p:spPr bwMode="auto">
          <a:xfrm>
            <a:off x="9683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0" name="Rounded Rectangle 18"/>
          <p:cNvSpPr>
            <a:spLocks noChangeArrowheads="1"/>
          </p:cNvSpPr>
          <p:nvPr/>
        </p:nvSpPr>
        <p:spPr bwMode="auto">
          <a:xfrm>
            <a:off x="15398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1" name="Rounded Rectangle 19"/>
          <p:cNvSpPr>
            <a:spLocks noChangeArrowheads="1"/>
          </p:cNvSpPr>
          <p:nvPr/>
        </p:nvSpPr>
        <p:spPr bwMode="auto">
          <a:xfrm>
            <a:off x="218281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2" name="Rounded Rectangle 20"/>
          <p:cNvSpPr>
            <a:spLocks noChangeArrowheads="1"/>
          </p:cNvSpPr>
          <p:nvPr/>
        </p:nvSpPr>
        <p:spPr bwMode="auto">
          <a:xfrm>
            <a:off x="2825750"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22" name="Rounded Rectangle 21"/>
          <p:cNvSpPr>
            <a:spLocks noChangeArrowheads="1"/>
          </p:cNvSpPr>
          <p:nvPr/>
        </p:nvSpPr>
        <p:spPr bwMode="auto">
          <a:xfrm>
            <a:off x="361156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1754" name="Rounded Rectangle 22"/>
          <p:cNvSpPr>
            <a:spLocks noChangeArrowheads="1"/>
          </p:cNvSpPr>
          <p:nvPr/>
        </p:nvSpPr>
        <p:spPr bwMode="auto">
          <a:xfrm>
            <a:off x="439737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5" name="Rounded Rectangle 23"/>
          <p:cNvSpPr>
            <a:spLocks noChangeArrowheads="1"/>
          </p:cNvSpPr>
          <p:nvPr/>
        </p:nvSpPr>
        <p:spPr bwMode="auto">
          <a:xfrm>
            <a:off x="5040313"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6" name="Rounded Rectangle 24"/>
          <p:cNvSpPr>
            <a:spLocks noChangeArrowheads="1"/>
          </p:cNvSpPr>
          <p:nvPr/>
        </p:nvSpPr>
        <p:spPr bwMode="auto">
          <a:xfrm>
            <a:off x="5683250"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57" name="Rounded Rectangle 25"/>
          <p:cNvSpPr>
            <a:spLocks noChangeArrowheads="1"/>
          </p:cNvSpPr>
          <p:nvPr/>
        </p:nvSpPr>
        <p:spPr bwMode="auto">
          <a:xfrm>
            <a:off x="6397625" y="1135063"/>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58" name="Oval 57"/>
          <p:cNvSpPr/>
          <p:nvPr/>
        </p:nvSpPr>
        <p:spPr>
          <a:xfrm>
            <a:off x="361156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0" name="Oval 59"/>
          <p:cNvSpPr/>
          <p:nvPr/>
        </p:nvSpPr>
        <p:spPr>
          <a:xfrm>
            <a:off x="2825750"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1" name="Oval 60"/>
          <p:cNvSpPr/>
          <p:nvPr/>
        </p:nvSpPr>
        <p:spPr>
          <a:xfrm>
            <a:off x="218281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2" name="Oval 61"/>
          <p:cNvSpPr/>
          <p:nvPr/>
        </p:nvSpPr>
        <p:spPr>
          <a:xfrm>
            <a:off x="153987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3" name="Oval 62"/>
          <p:cNvSpPr/>
          <p:nvPr/>
        </p:nvSpPr>
        <p:spPr>
          <a:xfrm>
            <a:off x="94456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4" name="Oval 63"/>
          <p:cNvSpPr/>
          <p:nvPr/>
        </p:nvSpPr>
        <p:spPr>
          <a:xfrm>
            <a:off x="439737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5" name="Oval 64"/>
          <p:cNvSpPr/>
          <p:nvPr/>
        </p:nvSpPr>
        <p:spPr>
          <a:xfrm>
            <a:off x="5040313"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6" name="Oval 65"/>
          <p:cNvSpPr/>
          <p:nvPr/>
        </p:nvSpPr>
        <p:spPr>
          <a:xfrm>
            <a:off x="5683250"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67" name="Oval 66"/>
          <p:cNvSpPr/>
          <p:nvPr/>
        </p:nvSpPr>
        <p:spPr>
          <a:xfrm>
            <a:off x="6397625" y="17002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1767" name="TextBox 13"/>
          <p:cNvSpPr txBox="1">
            <a:spLocks noChangeArrowheads="1"/>
          </p:cNvSpPr>
          <p:nvPr/>
        </p:nvSpPr>
        <p:spPr bwMode="auto">
          <a:xfrm>
            <a:off x="2546350" y="6491288"/>
            <a:ext cx="2943225" cy="366712"/>
          </a:xfrm>
          <a:prstGeom prst="rect">
            <a:avLst/>
          </a:prstGeom>
          <a:noFill/>
          <a:ln w="9525">
            <a:noFill/>
            <a:miter lim="800000"/>
            <a:headEnd/>
            <a:tailEnd/>
          </a:ln>
        </p:spPr>
        <p:txBody>
          <a:bodyPr>
            <a:spAutoFit/>
          </a:bodyPr>
          <a:lstStyle/>
          <a:p>
            <a:r>
              <a:rPr lang="en-GB">
                <a:latin typeface="Calibri" pitchFamily="34" charset="0"/>
              </a:rPr>
              <a:t>chromosomal position</a:t>
            </a:r>
            <a:endParaRPr lang="en-US">
              <a:latin typeface="Calibri" pitchFamily="34" charset="0"/>
            </a:endParaRPr>
          </a:p>
        </p:txBody>
      </p:sp>
      <p:sp>
        <p:nvSpPr>
          <p:cNvPr id="2" name="Rounded Rectangle 4"/>
          <p:cNvSpPr/>
          <p:nvPr/>
        </p:nvSpPr>
        <p:spPr>
          <a:xfrm>
            <a:off x="684213" y="3716338"/>
            <a:ext cx="6500812" cy="28575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 name="Rectangle 7"/>
          <p:cNvSpPr/>
          <p:nvPr/>
        </p:nvSpPr>
        <p:spPr>
          <a:xfrm>
            <a:off x="684213" y="4002088"/>
            <a:ext cx="6500812" cy="2359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1770" name="TextBox 11"/>
          <p:cNvSpPr txBox="1">
            <a:spLocks noChangeArrowheads="1"/>
          </p:cNvSpPr>
          <p:nvPr/>
        </p:nvSpPr>
        <p:spPr bwMode="auto">
          <a:xfrm>
            <a:off x="7327900" y="3716338"/>
            <a:ext cx="1816100" cy="366712"/>
          </a:xfrm>
          <a:prstGeom prst="rect">
            <a:avLst/>
          </a:prstGeom>
          <a:noFill/>
          <a:ln w="9525">
            <a:noFill/>
            <a:miter lim="800000"/>
            <a:headEnd/>
            <a:tailEnd/>
          </a:ln>
        </p:spPr>
        <p:txBody>
          <a:bodyPr>
            <a:spAutoFit/>
          </a:bodyPr>
          <a:lstStyle/>
          <a:p>
            <a:r>
              <a:rPr lang="en-GB">
                <a:latin typeface="Calibri" pitchFamily="34" charset="0"/>
              </a:rPr>
              <a:t>Analysis sample</a:t>
            </a:r>
            <a:endParaRPr lang="en-US">
              <a:latin typeface="Calibri" pitchFamily="34" charset="0"/>
            </a:endParaRPr>
          </a:p>
        </p:txBody>
      </p:sp>
      <p:sp>
        <p:nvSpPr>
          <p:cNvPr id="31771" name="Rounded Rectangle 17"/>
          <p:cNvSpPr>
            <a:spLocks noChangeArrowheads="1"/>
          </p:cNvSpPr>
          <p:nvPr/>
        </p:nvSpPr>
        <p:spPr bwMode="auto">
          <a:xfrm>
            <a:off x="9699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2" name="Rounded Rectangle 18"/>
          <p:cNvSpPr>
            <a:spLocks noChangeArrowheads="1"/>
          </p:cNvSpPr>
          <p:nvPr/>
        </p:nvSpPr>
        <p:spPr bwMode="auto">
          <a:xfrm>
            <a:off x="15414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3" name="Rounded Rectangle 19"/>
          <p:cNvSpPr>
            <a:spLocks noChangeArrowheads="1"/>
          </p:cNvSpPr>
          <p:nvPr/>
        </p:nvSpPr>
        <p:spPr bwMode="auto">
          <a:xfrm>
            <a:off x="218440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4" name="Rounded Rectangle 20"/>
          <p:cNvSpPr>
            <a:spLocks noChangeArrowheads="1"/>
          </p:cNvSpPr>
          <p:nvPr/>
        </p:nvSpPr>
        <p:spPr bwMode="auto">
          <a:xfrm>
            <a:off x="2827338"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4" name="Rounded Rectangle 21"/>
          <p:cNvSpPr>
            <a:spLocks noChangeArrowheads="1"/>
          </p:cNvSpPr>
          <p:nvPr/>
        </p:nvSpPr>
        <p:spPr bwMode="auto">
          <a:xfrm>
            <a:off x="361315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1776" name="Rounded Rectangle 22"/>
          <p:cNvSpPr>
            <a:spLocks noChangeArrowheads="1"/>
          </p:cNvSpPr>
          <p:nvPr/>
        </p:nvSpPr>
        <p:spPr bwMode="auto">
          <a:xfrm>
            <a:off x="439896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7" name="Rounded Rectangle 23"/>
          <p:cNvSpPr>
            <a:spLocks noChangeArrowheads="1"/>
          </p:cNvSpPr>
          <p:nvPr/>
        </p:nvSpPr>
        <p:spPr bwMode="auto">
          <a:xfrm>
            <a:off x="5041900"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8" name="Rounded Rectangle 24"/>
          <p:cNvSpPr>
            <a:spLocks noChangeArrowheads="1"/>
          </p:cNvSpPr>
          <p:nvPr/>
        </p:nvSpPr>
        <p:spPr bwMode="auto">
          <a:xfrm>
            <a:off x="5684838"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31779" name="Rounded Rectangle 25"/>
          <p:cNvSpPr>
            <a:spLocks noChangeArrowheads="1"/>
          </p:cNvSpPr>
          <p:nvPr/>
        </p:nvSpPr>
        <p:spPr bwMode="auto">
          <a:xfrm>
            <a:off x="6399213" y="3716338"/>
            <a:ext cx="142875" cy="285750"/>
          </a:xfrm>
          <a:prstGeom prst="roundRect">
            <a:avLst>
              <a:gd name="adj" fmla="val 16667"/>
            </a:avLst>
          </a:prstGeom>
          <a:solidFill>
            <a:srgbClr val="336699"/>
          </a:solidFill>
          <a:ln w="25400" algn="ctr">
            <a:solidFill>
              <a:srgbClr val="385D8A"/>
            </a:solidFill>
            <a:round/>
            <a:headEnd/>
            <a:tailEnd/>
          </a:ln>
        </p:spPr>
        <p:txBody>
          <a:bodyPr anchor="ctr"/>
          <a:lstStyle/>
          <a:p>
            <a:endParaRPr lang="en-GB">
              <a:solidFill>
                <a:srgbClr val="FFFFFF"/>
              </a:solidFill>
              <a:latin typeface="Calibri" pitchFamily="34" charset="0"/>
            </a:endParaRPr>
          </a:p>
        </p:txBody>
      </p:sp>
      <p:sp>
        <p:nvSpPr>
          <p:cNvPr id="6" name="Oval 57"/>
          <p:cNvSpPr/>
          <p:nvPr/>
        </p:nvSpPr>
        <p:spPr>
          <a:xfrm>
            <a:off x="361315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 name="Oval 59"/>
          <p:cNvSpPr/>
          <p:nvPr/>
        </p:nvSpPr>
        <p:spPr>
          <a:xfrm>
            <a:off x="2827338"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9" name="Oval 60"/>
          <p:cNvSpPr/>
          <p:nvPr/>
        </p:nvSpPr>
        <p:spPr>
          <a:xfrm>
            <a:off x="218440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0" name="Oval 61"/>
          <p:cNvSpPr/>
          <p:nvPr/>
        </p:nvSpPr>
        <p:spPr>
          <a:xfrm>
            <a:off x="154146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1" name="Oval 62"/>
          <p:cNvSpPr/>
          <p:nvPr/>
        </p:nvSpPr>
        <p:spPr>
          <a:xfrm>
            <a:off x="94615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2" name="Oval 63"/>
          <p:cNvSpPr/>
          <p:nvPr/>
        </p:nvSpPr>
        <p:spPr>
          <a:xfrm>
            <a:off x="439896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3" name="Oval 64"/>
          <p:cNvSpPr/>
          <p:nvPr/>
        </p:nvSpPr>
        <p:spPr>
          <a:xfrm>
            <a:off x="5041900"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4" name="Oval 65"/>
          <p:cNvSpPr/>
          <p:nvPr/>
        </p:nvSpPr>
        <p:spPr>
          <a:xfrm>
            <a:off x="5684838"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5" name="Oval 66"/>
          <p:cNvSpPr/>
          <p:nvPr/>
        </p:nvSpPr>
        <p:spPr>
          <a:xfrm>
            <a:off x="6399213" y="19685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6" name="Oval 57"/>
          <p:cNvSpPr/>
          <p:nvPr/>
        </p:nvSpPr>
        <p:spPr>
          <a:xfrm>
            <a:off x="361315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7" name="Oval 59"/>
          <p:cNvSpPr/>
          <p:nvPr/>
        </p:nvSpPr>
        <p:spPr>
          <a:xfrm>
            <a:off x="2827338"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8" name="Oval 60"/>
          <p:cNvSpPr/>
          <p:nvPr/>
        </p:nvSpPr>
        <p:spPr>
          <a:xfrm>
            <a:off x="218440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9" name="Oval 61"/>
          <p:cNvSpPr/>
          <p:nvPr/>
        </p:nvSpPr>
        <p:spPr>
          <a:xfrm>
            <a:off x="154146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0" name="Oval 62"/>
          <p:cNvSpPr/>
          <p:nvPr/>
        </p:nvSpPr>
        <p:spPr>
          <a:xfrm>
            <a:off x="94615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1" name="Oval 63"/>
          <p:cNvSpPr/>
          <p:nvPr/>
        </p:nvSpPr>
        <p:spPr>
          <a:xfrm>
            <a:off x="439896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3" name="Oval 64"/>
          <p:cNvSpPr/>
          <p:nvPr/>
        </p:nvSpPr>
        <p:spPr>
          <a:xfrm>
            <a:off x="5041900"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4" name="Oval 65"/>
          <p:cNvSpPr/>
          <p:nvPr/>
        </p:nvSpPr>
        <p:spPr>
          <a:xfrm>
            <a:off x="5684838"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5" name="Oval 66"/>
          <p:cNvSpPr/>
          <p:nvPr/>
        </p:nvSpPr>
        <p:spPr>
          <a:xfrm>
            <a:off x="6399213" y="2235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6" name="Oval 57"/>
          <p:cNvSpPr/>
          <p:nvPr/>
        </p:nvSpPr>
        <p:spPr>
          <a:xfrm>
            <a:off x="361315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7" name="Oval 59"/>
          <p:cNvSpPr/>
          <p:nvPr/>
        </p:nvSpPr>
        <p:spPr>
          <a:xfrm>
            <a:off x="2827338"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8" name="Oval 60"/>
          <p:cNvSpPr/>
          <p:nvPr/>
        </p:nvSpPr>
        <p:spPr>
          <a:xfrm>
            <a:off x="218440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9" name="Oval 61"/>
          <p:cNvSpPr/>
          <p:nvPr/>
        </p:nvSpPr>
        <p:spPr>
          <a:xfrm>
            <a:off x="154146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 name="Oval 62"/>
          <p:cNvSpPr/>
          <p:nvPr/>
        </p:nvSpPr>
        <p:spPr>
          <a:xfrm>
            <a:off x="94615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1" name="Oval 63"/>
          <p:cNvSpPr/>
          <p:nvPr/>
        </p:nvSpPr>
        <p:spPr>
          <a:xfrm>
            <a:off x="439896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0" name="Oval 64"/>
          <p:cNvSpPr/>
          <p:nvPr/>
        </p:nvSpPr>
        <p:spPr>
          <a:xfrm>
            <a:off x="5041900"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1" name="Oval 65"/>
          <p:cNvSpPr/>
          <p:nvPr/>
        </p:nvSpPr>
        <p:spPr>
          <a:xfrm>
            <a:off x="5684838"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3" name="Oval 66"/>
          <p:cNvSpPr/>
          <p:nvPr/>
        </p:nvSpPr>
        <p:spPr>
          <a:xfrm>
            <a:off x="6399213" y="24892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4" name="Oval 57"/>
          <p:cNvSpPr>
            <a:spLocks noChangeArrowheads="1"/>
          </p:cNvSpPr>
          <p:nvPr/>
        </p:nvSpPr>
        <p:spPr bwMode="auto">
          <a:xfrm>
            <a:off x="3624263" y="41640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5" name="Oval 59"/>
          <p:cNvSpPr>
            <a:spLocks noChangeArrowheads="1"/>
          </p:cNvSpPr>
          <p:nvPr/>
        </p:nvSpPr>
        <p:spPr bwMode="auto">
          <a:xfrm>
            <a:off x="2838450" y="41640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6" name="Oval 60"/>
          <p:cNvSpPr/>
          <p:nvPr/>
        </p:nvSpPr>
        <p:spPr>
          <a:xfrm>
            <a:off x="219551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7" name="Oval 61"/>
          <p:cNvSpPr>
            <a:spLocks noChangeArrowheads="1"/>
          </p:cNvSpPr>
          <p:nvPr/>
        </p:nvSpPr>
        <p:spPr bwMode="auto">
          <a:xfrm>
            <a:off x="1552575" y="41640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28" name="Oval 62"/>
          <p:cNvSpPr/>
          <p:nvPr/>
        </p:nvSpPr>
        <p:spPr>
          <a:xfrm>
            <a:off x="95726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29" name="Oval 63"/>
          <p:cNvSpPr>
            <a:spLocks noChangeArrowheads="1"/>
          </p:cNvSpPr>
          <p:nvPr/>
        </p:nvSpPr>
        <p:spPr bwMode="auto">
          <a:xfrm>
            <a:off x="4410075" y="41640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0" name="Oval 64"/>
          <p:cNvSpPr/>
          <p:nvPr/>
        </p:nvSpPr>
        <p:spPr>
          <a:xfrm>
            <a:off x="5053013"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1" name="Oval 65"/>
          <p:cNvSpPr>
            <a:spLocks noChangeArrowheads="1"/>
          </p:cNvSpPr>
          <p:nvPr/>
        </p:nvSpPr>
        <p:spPr bwMode="auto">
          <a:xfrm>
            <a:off x="5695950" y="41640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2" name="Oval 66"/>
          <p:cNvSpPr/>
          <p:nvPr/>
        </p:nvSpPr>
        <p:spPr>
          <a:xfrm>
            <a:off x="6410325" y="41640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3" name="Oval 57"/>
          <p:cNvSpPr>
            <a:spLocks noChangeArrowheads="1"/>
          </p:cNvSpPr>
          <p:nvPr/>
        </p:nvSpPr>
        <p:spPr bwMode="auto">
          <a:xfrm>
            <a:off x="3625850" y="44323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4" name="Oval 59"/>
          <p:cNvSpPr>
            <a:spLocks noChangeArrowheads="1"/>
          </p:cNvSpPr>
          <p:nvPr/>
        </p:nvSpPr>
        <p:spPr bwMode="auto">
          <a:xfrm>
            <a:off x="2840038" y="44323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5" name="Oval 60"/>
          <p:cNvSpPr/>
          <p:nvPr/>
        </p:nvSpPr>
        <p:spPr>
          <a:xfrm>
            <a:off x="219710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6" name="Oval 61"/>
          <p:cNvSpPr>
            <a:spLocks noChangeArrowheads="1"/>
          </p:cNvSpPr>
          <p:nvPr/>
        </p:nvSpPr>
        <p:spPr bwMode="auto">
          <a:xfrm>
            <a:off x="1554163" y="44323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7" name="Oval 62"/>
          <p:cNvSpPr/>
          <p:nvPr/>
        </p:nvSpPr>
        <p:spPr>
          <a:xfrm>
            <a:off x="95885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38" name="Oval 63"/>
          <p:cNvSpPr>
            <a:spLocks noChangeArrowheads="1"/>
          </p:cNvSpPr>
          <p:nvPr/>
        </p:nvSpPr>
        <p:spPr bwMode="auto">
          <a:xfrm>
            <a:off x="4411663" y="44323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39" name="Oval 64"/>
          <p:cNvSpPr/>
          <p:nvPr/>
        </p:nvSpPr>
        <p:spPr>
          <a:xfrm>
            <a:off x="5054600"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0" name="Oval 65"/>
          <p:cNvSpPr>
            <a:spLocks noChangeArrowheads="1"/>
          </p:cNvSpPr>
          <p:nvPr/>
        </p:nvSpPr>
        <p:spPr bwMode="auto">
          <a:xfrm>
            <a:off x="5697538" y="44323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1" name="Oval 66"/>
          <p:cNvSpPr/>
          <p:nvPr/>
        </p:nvSpPr>
        <p:spPr>
          <a:xfrm>
            <a:off x="6411913" y="44323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2" name="Oval 57"/>
          <p:cNvSpPr>
            <a:spLocks noChangeArrowheads="1"/>
          </p:cNvSpPr>
          <p:nvPr/>
        </p:nvSpPr>
        <p:spPr bwMode="auto">
          <a:xfrm>
            <a:off x="3625850" y="4699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3" name="Oval 59"/>
          <p:cNvSpPr>
            <a:spLocks noChangeArrowheads="1"/>
          </p:cNvSpPr>
          <p:nvPr/>
        </p:nvSpPr>
        <p:spPr bwMode="auto">
          <a:xfrm>
            <a:off x="2840038" y="4699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4" name="Oval 60"/>
          <p:cNvSpPr/>
          <p:nvPr/>
        </p:nvSpPr>
        <p:spPr>
          <a:xfrm>
            <a:off x="219710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5" name="Oval 61"/>
          <p:cNvSpPr>
            <a:spLocks noChangeArrowheads="1"/>
          </p:cNvSpPr>
          <p:nvPr/>
        </p:nvSpPr>
        <p:spPr bwMode="auto">
          <a:xfrm>
            <a:off x="1554163" y="4699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6" name="Oval 62"/>
          <p:cNvSpPr/>
          <p:nvPr/>
        </p:nvSpPr>
        <p:spPr>
          <a:xfrm>
            <a:off x="95885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7" name="Oval 63"/>
          <p:cNvSpPr>
            <a:spLocks noChangeArrowheads="1"/>
          </p:cNvSpPr>
          <p:nvPr/>
        </p:nvSpPr>
        <p:spPr bwMode="auto">
          <a:xfrm>
            <a:off x="4411663" y="4699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48" name="Oval 64"/>
          <p:cNvSpPr/>
          <p:nvPr/>
        </p:nvSpPr>
        <p:spPr>
          <a:xfrm>
            <a:off x="5054600"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49" name="Oval 65"/>
          <p:cNvSpPr>
            <a:spLocks noChangeArrowheads="1"/>
          </p:cNvSpPr>
          <p:nvPr/>
        </p:nvSpPr>
        <p:spPr bwMode="auto">
          <a:xfrm>
            <a:off x="5697538" y="4699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0750" name="Oval 66"/>
          <p:cNvSpPr/>
          <p:nvPr/>
        </p:nvSpPr>
        <p:spPr>
          <a:xfrm>
            <a:off x="6411913" y="4699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751" name="Oval 57"/>
          <p:cNvSpPr>
            <a:spLocks noChangeArrowheads="1"/>
          </p:cNvSpPr>
          <p:nvPr/>
        </p:nvSpPr>
        <p:spPr bwMode="auto">
          <a:xfrm>
            <a:off x="3625850" y="4953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2" name="Oval 59"/>
          <p:cNvSpPr>
            <a:spLocks noChangeArrowheads="1"/>
          </p:cNvSpPr>
          <p:nvPr/>
        </p:nvSpPr>
        <p:spPr bwMode="auto">
          <a:xfrm>
            <a:off x="2840038" y="4953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3" name="Oval 60"/>
          <p:cNvSpPr/>
          <p:nvPr/>
        </p:nvSpPr>
        <p:spPr>
          <a:xfrm>
            <a:off x="219710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4" name="Oval 61"/>
          <p:cNvSpPr>
            <a:spLocks noChangeArrowheads="1"/>
          </p:cNvSpPr>
          <p:nvPr/>
        </p:nvSpPr>
        <p:spPr bwMode="auto">
          <a:xfrm>
            <a:off x="1554163" y="4953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5" name="Oval 62"/>
          <p:cNvSpPr/>
          <p:nvPr/>
        </p:nvSpPr>
        <p:spPr>
          <a:xfrm>
            <a:off x="95885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6" name="Oval 63"/>
          <p:cNvSpPr>
            <a:spLocks noChangeArrowheads="1"/>
          </p:cNvSpPr>
          <p:nvPr/>
        </p:nvSpPr>
        <p:spPr bwMode="auto">
          <a:xfrm>
            <a:off x="4411663" y="4953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7" name="Oval 64"/>
          <p:cNvSpPr/>
          <p:nvPr/>
        </p:nvSpPr>
        <p:spPr>
          <a:xfrm>
            <a:off x="5054600"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8" name="Oval 65"/>
          <p:cNvSpPr>
            <a:spLocks noChangeArrowheads="1"/>
          </p:cNvSpPr>
          <p:nvPr/>
        </p:nvSpPr>
        <p:spPr bwMode="auto">
          <a:xfrm>
            <a:off x="5697538" y="49530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39" name="Oval 66"/>
          <p:cNvSpPr/>
          <p:nvPr/>
        </p:nvSpPr>
        <p:spPr>
          <a:xfrm>
            <a:off x="6411913" y="4953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0" name="Oval 57"/>
          <p:cNvSpPr>
            <a:spLocks noChangeArrowheads="1"/>
          </p:cNvSpPr>
          <p:nvPr/>
        </p:nvSpPr>
        <p:spPr bwMode="auto">
          <a:xfrm>
            <a:off x="3624263" y="52054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1" name="Oval 59"/>
          <p:cNvSpPr>
            <a:spLocks noChangeArrowheads="1"/>
          </p:cNvSpPr>
          <p:nvPr/>
        </p:nvSpPr>
        <p:spPr bwMode="auto">
          <a:xfrm>
            <a:off x="2838450" y="52054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2" name="Oval 60"/>
          <p:cNvSpPr/>
          <p:nvPr/>
        </p:nvSpPr>
        <p:spPr>
          <a:xfrm>
            <a:off x="219551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3" name="Oval 61"/>
          <p:cNvSpPr>
            <a:spLocks noChangeArrowheads="1"/>
          </p:cNvSpPr>
          <p:nvPr/>
        </p:nvSpPr>
        <p:spPr bwMode="auto">
          <a:xfrm>
            <a:off x="1552575" y="52054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4" name="Oval 62"/>
          <p:cNvSpPr/>
          <p:nvPr/>
        </p:nvSpPr>
        <p:spPr>
          <a:xfrm>
            <a:off x="95726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5" name="Oval 63"/>
          <p:cNvSpPr>
            <a:spLocks noChangeArrowheads="1"/>
          </p:cNvSpPr>
          <p:nvPr/>
        </p:nvSpPr>
        <p:spPr bwMode="auto">
          <a:xfrm>
            <a:off x="4410075" y="52054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6" name="Oval 64"/>
          <p:cNvSpPr/>
          <p:nvPr/>
        </p:nvSpPr>
        <p:spPr>
          <a:xfrm>
            <a:off x="5053013"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7" name="Oval 65"/>
          <p:cNvSpPr>
            <a:spLocks noChangeArrowheads="1"/>
          </p:cNvSpPr>
          <p:nvPr/>
        </p:nvSpPr>
        <p:spPr bwMode="auto">
          <a:xfrm>
            <a:off x="5695950" y="5205413"/>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48" name="Oval 66"/>
          <p:cNvSpPr/>
          <p:nvPr/>
        </p:nvSpPr>
        <p:spPr>
          <a:xfrm>
            <a:off x="6410325" y="5205413"/>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9" name="Oval 57"/>
          <p:cNvSpPr>
            <a:spLocks noChangeArrowheads="1"/>
          </p:cNvSpPr>
          <p:nvPr/>
        </p:nvSpPr>
        <p:spPr bwMode="auto">
          <a:xfrm>
            <a:off x="3625850" y="54737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0" name="Oval 59"/>
          <p:cNvSpPr>
            <a:spLocks noChangeArrowheads="1"/>
          </p:cNvSpPr>
          <p:nvPr/>
        </p:nvSpPr>
        <p:spPr bwMode="auto">
          <a:xfrm>
            <a:off x="2840038" y="54737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1" name="Oval 60"/>
          <p:cNvSpPr/>
          <p:nvPr/>
        </p:nvSpPr>
        <p:spPr>
          <a:xfrm>
            <a:off x="219710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2" name="Oval 61"/>
          <p:cNvSpPr>
            <a:spLocks noChangeArrowheads="1"/>
          </p:cNvSpPr>
          <p:nvPr/>
        </p:nvSpPr>
        <p:spPr bwMode="auto">
          <a:xfrm>
            <a:off x="1554163" y="54737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3" name="Oval 62"/>
          <p:cNvSpPr/>
          <p:nvPr/>
        </p:nvSpPr>
        <p:spPr>
          <a:xfrm>
            <a:off x="95885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4" name="Oval 63"/>
          <p:cNvSpPr>
            <a:spLocks noChangeArrowheads="1"/>
          </p:cNvSpPr>
          <p:nvPr/>
        </p:nvSpPr>
        <p:spPr bwMode="auto">
          <a:xfrm>
            <a:off x="4411663" y="54737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5" name="Oval 64"/>
          <p:cNvSpPr/>
          <p:nvPr/>
        </p:nvSpPr>
        <p:spPr>
          <a:xfrm>
            <a:off x="5054600"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6" name="Oval 65"/>
          <p:cNvSpPr>
            <a:spLocks noChangeArrowheads="1"/>
          </p:cNvSpPr>
          <p:nvPr/>
        </p:nvSpPr>
        <p:spPr bwMode="auto">
          <a:xfrm>
            <a:off x="5697538" y="54737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57" name="Oval 66"/>
          <p:cNvSpPr/>
          <p:nvPr/>
        </p:nvSpPr>
        <p:spPr>
          <a:xfrm>
            <a:off x="6411913" y="54737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9" name="Oval 57"/>
          <p:cNvSpPr>
            <a:spLocks noChangeArrowheads="1"/>
          </p:cNvSpPr>
          <p:nvPr/>
        </p:nvSpPr>
        <p:spPr bwMode="auto">
          <a:xfrm>
            <a:off x="3625850" y="5740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68" name="Oval 59"/>
          <p:cNvSpPr>
            <a:spLocks noChangeArrowheads="1"/>
          </p:cNvSpPr>
          <p:nvPr/>
        </p:nvSpPr>
        <p:spPr bwMode="auto">
          <a:xfrm>
            <a:off x="2840038" y="5740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69" name="Oval 60"/>
          <p:cNvSpPr/>
          <p:nvPr/>
        </p:nvSpPr>
        <p:spPr>
          <a:xfrm>
            <a:off x="219710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0" name="Oval 61"/>
          <p:cNvSpPr>
            <a:spLocks noChangeArrowheads="1"/>
          </p:cNvSpPr>
          <p:nvPr/>
        </p:nvSpPr>
        <p:spPr bwMode="auto">
          <a:xfrm>
            <a:off x="1554163" y="5740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71" name="Oval 62"/>
          <p:cNvSpPr/>
          <p:nvPr/>
        </p:nvSpPr>
        <p:spPr>
          <a:xfrm>
            <a:off x="95885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2" name="Oval 63"/>
          <p:cNvSpPr>
            <a:spLocks noChangeArrowheads="1"/>
          </p:cNvSpPr>
          <p:nvPr/>
        </p:nvSpPr>
        <p:spPr bwMode="auto">
          <a:xfrm>
            <a:off x="4411663" y="5740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73" name="Oval 64"/>
          <p:cNvSpPr/>
          <p:nvPr/>
        </p:nvSpPr>
        <p:spPr>
          <a:xfrm>
            <a:off x="5054600"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4" name="Oval 65"/>
          <p:cNvSpPr>
            <a:spLocks noChangeArrowheads="1"/>
          </p:cNvSpPr>
          <p:nvPr/>
        </p:nvSpPr>
        <p:spPr bwMode="auto">
          <a:xfrm>
            <a:off x="5697538" y="5740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75" name="Oval 66"/>
          <p:cNvSpPr/>
          <p:nvPr/>
        </p:nvSpPr>
        <p:spPr>
          <a:xfrm>
            <a:off x="6411913" y="5740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6" name="Oval 57"/>
          <p:cNvSpPr>
            <a:spLocks noChangeArrowheads="1"/>
          </p:cNvSpPr>
          <p:nvPr/>
        </p:nvSpPr>
        <p:spPr bwMode="auto">
          <a:xfrm>
            <a:off x="3625850" y="5994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77" name="Oval 59"/>
          <p:cNvSpPr>
            <a:spLocks noChangeArrowheads="1"/>
          </p:cNvSpPr>
          <p:nvPr/>
        </p:nvSpPr>
        <p:spPr bwMode="auto">
          <a:xfrm>
            <a:off x="2840038" y="5994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78" name="Oval 60"/>
          <p:cNvSpPr/>
          <p:nvPr/>
        </p:nvSpPr>
        <p:spPr>
          <a:xfrm>
            <a:off x="219710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79" name="Oval 61"/>
          <p:cNvSpPr>
            <a:spLocks noChangeArrowheads="1"/>
          </p:cNvSpPr>
          <p:nvPr/>
        </p:nvSpPr>
        <p:spPr bwMode="auto">
          <a:xfrm>
            <a:off x="1554163" y="5994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80" name="Oval 62"/>
          <p:cNvSpPr/>
          <p:nvPr/>
        </p:nvSpPr>
        <p:spPr>
          <a:xfrm>
            <a:off x="95885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81" name="Oval 63"/>
          <p:cNvSpPr>
            <a:spLocks noChangeArrowheads="1"/>
          </p:cNvSpPr>
          <p:nvPr/>
        </p:nvSpPr>
        <p:spPr bwMode="auto">
          <a:xfrm>
            <a:off x="4411663" y="5994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82" name="Oval 64"/>
          <p:cNvSpPr/>
          <p:nvPr/>
        </p:nvSpPr>
        <p:spPr>
          <a:xfrm>
            <a:off x="5054600"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83" name="Oval 65"/>
          <p:cNvSpPr>
            <a:spLocks noChangeArrowheads="1"/>
          </p:cNvSpPr>
          <p:nvPr/>
        </p:nvSpPr>
        <p:spPr bwMode="auto">
          <a:xfrm>
            <a:off x="5697538" y="5994400"/>
            <a:ext cx="142875" cy="142875"/>
          </a:xfrm>
          <a:prstGeom prst="ellipse">
            <a:avLst/>
          </a:prstGeom>
          <a:solidFill>
            <a:srgbClr val="FF66CC"/>
          </a:solidFill>
          <a:ln w="25400" algn="ctr">
            <a:solidFill>
              <a:srgbClr val="002060"/>
            </a:solidFill>
            <a:round/>
            <a:headEnd/>
            <a:tailEnd/>
          </a:ln>
        </p:spPr>
        <p:txBody>
          <a:bodyPr anchor="ctr"/>
          <a:lstStyle/>
          <a:p>
            <a:pPr fontAlgn="auto">
              <a:spcBef>
                <a:spcPts val="0"/>
              </a:spcBef>
              <a:spcAft>
                <a:spcPts val="0"/>
              </a:spcAft>
              <a:defRPr/>
            </a:pPr>
            <a:endParaRPr lang="en-US">
              <a:solidFill>
                <a:schemeClr val="lt1"/>
              </a:solidFill>
              <a:latin typeface="+mn-lt"/>
            </a:endParaRPr>
          </a:p>
        </p:txBody>
      </p:sp>
      <p:sp>
        <p:nvSpPr>
          <p:cNvPr id="84" name="Oval 66"/>
          <p:cNvSpPr/>
          <p:nvPr/>
        </p:nvSpPr>
        <p:spPr>
          <a:xfrm>
            <a:off x="6411913" y="59944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Tree>
    <p:extLst>
      <p:ext uri="{BB962C8B-B14F-4D97-AF65-F5344CB8AC3E}">
        <p14:creationId xmlns:p14="http://schemas.microsoft.com/office/powerpoint/2010/main" val="4081262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F1-2"/>
          <p:cNvPicPr>
            <a:picLocks noChangeAspect="1" noChangeArrowheads="1"/>
          </p:cNvPicPr>
          <p:nvPr/>
        </p:nvPicPr>
        <p:blipFill>
          <a:blip r:embed="rId2" cstate="print">
            <a:clrChange>
              <a:clrFrom>
                <a:srgbClr val="FFFFFF"/>
              </a:clrFrom>
              <a:clrTo>
                <a:srgbClr val="FFFFFF">
                  <a:alpha val="0"/>
                </a:srgbClr>
              </a:clrTo>
            </a:clrChange>
          </a:blip>
          <a:srcRect t="9567" r="4327"/>
          <a:stretch>
            <a:fillRect/>
          </a:stretch>
        </p:blipFill>
        <p:spPr bwMode="auto">
          <a:xfrm>
            <a:off x="1691854" y="909637"/>
            <a:ext cx="2587688" cy="2447355"/>
          </a:xfrm>
          <a:prstGeom prst="rect">
            <a:avLst/>
          </a:prstGeom>
          <a:noFill/>
        </p:spPr>
      </p:pic>
      <p:sp>
        <p:nvSpPr>
          <p:cNvPr id="3" name="Text Box 3"/>
          <p:cNvSpPr txBox="1">
            <a:spLocks noChangeArrowheads="1"/>
          </p:cNvSpPr>
          <p:nvPr/>
        </p:nvSpPr>
        <p:spPr bwMode="auto">
          <a:xfrm>
            <a:off x="1812503" y="603920"/>
            <a:ext cx="3024188" cy="304800"/>
          </a:xfrm>
          <a:prstGeom prst="rect">
            <a:avLst/>
          </a:prstGeom>
          <a:noFill/>
          <a:ln w="9525">
            <a:noFill/>
            <a:miter lim="800000"/>
            <a:headEnd/>
            <a:tailEnd/>
          </a:ln>
          <a:effectLst/>
        </p:spPr>
        <p:txBody>
          <a:bodyPr>
            <a:spAutoFit/>
          </a:bodyPr>
          <a:lstStyle/>
          <a:p>
            <a:pPr algn="l">
              <a:spcBef>
                <a:spcPct val="50000"/>
              </a:spcBef>
            </a:pPr>
            <a:r>
              <a:rPr lang="en-GB" sz="1400" dirty="0">
                <a:latin typeface="Calibri" pitchFamily="34" charset="0"/>
              </a:rPr>
              <a:t>Directly typed SNPs (</a:t>
            </a:r>
            <a:r>
              <a:rPr lang="en-GB" sz="1400" dirty="0" err="1">
                <a:latin typeface="Calibri" pitchFamily="34" charset="0"/>
              </a:rPr>
              <a:t>Illumina</a:t>
            </a:r>
            <a:r>
              <a:rPr lang="en-GB" sz="1400" dirty="0">
                <a:latin typeface="Calibri" pitchFamily="34" charset="0"/>
              </a:rPr>
              <a:t> 610k)</a:t>
            </a:r>
          </a:p>
        </p:txBody>
      </p:sp>
      <p:pic>
        <p:nvPicPr>
          <p:cNvPr id="4" name="Picture 4" descr="imputed-OAstI-vs-CCC2-v2-b36-snptest-proper-filtered_qqplot_2009-7-31"/>
          <p:cNvPicPr>
            <a:picLocks noChangeAspect="1" noChangeArrowheads="1"/>
          </p:cNvPicPr>
          <p:nvPr/>
        </p:nvPicPr>
        <p:blipFill>
          <a:blip r:embed="rId3" cstate="print">
            <a:clrChange>
              <a:clrFrom>
                <a:srgbClr val="FFFFFF"/>
              </a:clrFrom>
              <a:clrTo>
                <a:srgbClr val="FFFFFF">
                  <a:alpha val="0"/>
                </a:srgbClr>
              </a:clrTo>
            </a:clrChange>
          </a:blip>
          <a:srcRect t="9431"/>
          <a:stretch>
            <a:fillRect/>
          </a:stretch>
        </p:blipFill>
        <p:spPr bwMode="auto">
          <a:xfrm>
            <a:off x="4716041" y="812229"/>
            <a:ext cx="2808287" cy="2544763"/>
          </a:xfrm>
          <a:prstGeom prst="rect">
            <a:avLst/>
          </a:prstGeom>
          <a:noFill/>
          <a:ln w="9525">
            <a:noFill/>
            <a:miter lim="800000"/>
            <a:headEnd/>
            <a:tailEnd/>
          </a:ln>
        </p:spPr>
      </p:pic>
      <p:sp>
        <p:nvSpPr>
          <p:cNvPr id="5" name="Text Box 5"/>
          <p:cNvSpPr txBox="1">
            <a:spLocks noChangeArrowheads="1"/>
          </p:cNvSpPr>
          <p:nvPr/>
        </p:nvSpPr>
        <p:spPr bwMode="auto">
          <a:xfrm>
            <a:off x="5239916" y="603920"/>
            <a:ext cx="2232025" cy="304800"/>
          </a:xfrm>
          <a:prstGeom prst="rect">
            <a:avLst/>
          </a:prstGeom>
          <a:noFill/>
          <a:ln w="9525">
            <a:noFill/>
            <a:miter lim="800000"/>
            <a:headEnd/>
            <a:tailEnd/>
          </a:ln>
          <a:effectLst/>
        </p:spPr>
        <p:txBody>
          <a:bodyPr>
            <a:spAutoFit/>
          </a:bodyPr>
          <a:lstStyle/>
          <a:p>
            <a:pPr algn="l">
              <a:spcBef>
                <a:spcPct val="50000"/>
              </a:spcBef>
            </a:pPr>
            <a:r>
              <a:rPr lang="en-GB" sz="1400" dirty="0">
                <a:latin typeface="Calibri" pitchFamily="34" charset="0"/>
              </a:rPr>
              <a:t>Imputed SNPs: </a:t>
            </a:r>
            <a:r>
              <a:rPr lang="en-GB" sz="1400" dirty="0" err="1">
                <a:latin typeface="Calibri" pitchFamily="34" charset="0"/>
              </a:rPr>
              <a:t>HapMap</a:t>
            </a:r>
            <a:endParaRPr lang="en-GB" sz="1400" dirty="0">
              <a:latin typeface="Calibri" pitchFamily="34" charset="0"/>
            </a:endParaRPr>
          </a:p>
        </p:txBody>
      </p:sp>
      <p:sp>
        <p:nvSpPr>
          <p:cNvPr id="7" name="Text Box 7"/>
          <p:cNvSpPr txBox="1">
            <a:spLocks noChangeArrowheads="1"/>
          </p:cNvSpPr>
          <p:nvPr/>
        </p:nvSpPr>
        <p:spPr bwMode="auto">
          <a:xfrm>
            <a:off x="2210945" y="3636843"/>
            <a:ext cx="3336280" cy="369332"/>
          </a:xfrm>
          <a:prstGeom prst="rect">
            <a:avLst/>
          </a:prstGeom>
          <a:noFill/>
          <a:ln w="9525">
            <a:noFill/>
            <a:miter lim="800000"/>
            <a:headEnd/>
            <a:tailEnd/>
          </a:ln>
          <a:effectLst/>
        </p:spPr>
        <p:txBody>
          <a:bodyPr wrap="square">
            <a:spAutoFit/>
          </a:bodyPr>
          <a:lstStyle/>
          <a:p>
            <a:pPr algn="l">
              <a:spcBef>
                <a:spcPct val="50000"/>
              </a:spcBef>
            </a:pPr>
            <a:r>
              <a:rPr lang="en-GB" dirty="0">
                <a:latin typeface="Calibri" pitchFamily="34" charset="0"/>
              </a:rPr>
              <a:t>Imputed SNPs: 1000 genomes</a:t>
            </a:r>
          </a:p>
        </p:txBody>
      </p:sp>
      <p:pic>
        <p:nvPicPr>
          <p:cNvPr id="8" name="Picture 6" descr="1K_arcOGEN_imputation_manhattan_input_file"/>
          <p:cNvPicPr>
            <a:picLocks noChangeAspect="1" noChangeArrowheads="1"/>
          </p:cNvPicPr>
          <p:nvPr/>
        </p:nvPicPr>
        <p:blipFill>
          <a:blip r:embed="rId4" cstate="print">
            <a:clrChange>
              <a:clrFrom>
                <a:srgbClr val="FFFFFF"/>
              </a:clrFrom>
              <a:clrTo>
                <a:srgbClr val="FFFFFF">
                  <a:alpha val="0"/>
                </a:srgbClr>
              </a:clrTo>
            </a:clrChange>
          </a:blip>
          <a:srcRect r="34836"/>
          <a:stretch>
            <a:fillRect/>
          </a:stretch>
        </p:blipFill>
        <p:spPr bwMode="auto">
          <a:xfrm>
            <a:off x="2177618" y="3792280"/>
            <a:ext cx="2708276" cy="3024773"/>
          </a:xfrm>
          <a:prstGeom prst="rect">
            <a:avLst/>
          </a:prstGeom>
          <a:noFill/>
        </p:spPr>
      </p:pic>
      <p:sp>
        <p:nvSpPr>
          <p:cNvPr id="9" name="TextBox 8"/>
          <p:cNvSpPr txBox="1"/>
          <p:nvPr/>
        </p:nvSpPr>
        <p:spPr>
          <a:xfrm>
            <a:off x="95527" y="150119"/>
            <a:ext cx="1719618" cy="646331"/>
          </a:xfrm>
          <a:prstGeom prst="rect">
            <a:avLst/>
          </a:prstGeom>
          <a:noFill/>
        </p:spPr>
        <p:txBody>
          <a:bodyPr wrap="square" rtlCol="0">
            <a:spAutoFit/>
          </a:bodyPr>
          <a:lstStyle/>
          <a:p>
            <a:r>
              <a:rPr lang="en-GB" dirty="0" smtClean="0">
                <a:latin typeface="Calibri" pitchFamily="34" charset="0"/>
              </a:rPr>
              <a:t>3,177 OA cases</a:t>
            </a:r>
          </a:p>
          <a:p>
            <a:r>
              <a:rPr lang="en-GB" dirty="0" smtClean="0">
                <a:latin typeface="Calibri" pitchFamily="34" charset="0"/>
              </a:rPr>
              <a:t>4,854 controls</a:t>
            </a:r>
            <a:endParaRPr lang="en-US" dirty="0">
              <a:latin typeface="Calibri" pitchFamily="34" charset="0"/>
            </a:endParaRPr>
          </a:p>
        </p:txBody>
      </p:sp>
    </p:spTree>
    <p:extLst>
      <p:ext uri="{BB962C8B-B14F-4D97-AF65-F5344CB8AC3E}">
        <p14:creationId xmlns:p14="http://schemas.microsoft.com/office/powerpoint/2010/main" val="179330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Special populations</a:t>
            </a:r>
            <a:endParaRPr lang="en-GB" dirty="0"/>
          </a:p>
        </p:txBody>
      </p:sp>
    </p:spTree>
    <p:extLst>
      <p:ext uri="{BB962C8B-B14F-4D97-AF65-F5344CB8AC3E}">
        <p14:creationId xmlns:p14="http://schemas.microsoft.com/office/powerpoint/2010/main" val="8461486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360363" y="360364"/>
            <a:ext cx="8424862" cy="622276"/>
          </a:xfrm>
        </p:spPr>
        <p:txBody>
          <a:bodyPr>
            <a:normAutofit fontScale="90000"/>
          </a:bodyPr>
          <a:lstStyle/>
          <a:p>
            <a:pPr algn="ctr"/>
            <a:r>
              <a:rPr lang="en-GB" sz="4000" b="0" dirty="0">
                <a:latin typeface="Calibri" pitchFamily="34" charset="0"/>
              </a:rPr>
              <a:t>Population </a:t>
            </a:r>
            <a:r>
              <a:rPr lang="en-GB" sz="4000" b="0" dirty="0" smtClean="0">
                <a:latin typeface="Calibri" pitchFamily="34" charset="0"/>
              </a:rPr>
              <a:t>isolates</a:t>
            </a:r>
            <a:r>
              <a:rPr lang="en-GB" sz="4000" b="0" dirty="0">
                <a:latin typeface="Calibri" pitchFamily="34" charset="0"/>
              </a:rPr>
              <a:t/>
            </a:r>
            <a:br>
              <a:rPr lang="en-GB" sz="4000" b="0" dirty="0">
                <a:latin typeface="Calibri" pitchFamily="34" charset="0"/>
              </a:rPr>
            </a:br>
            <a:endParaRPr lang="en-GB" sz="4000" b="0" dirty="0">
              <a:latin typeface="Calibri" pitchFamily="34" charset="0"/>
            </a:endParaRPr>
          </a:p>
        </p:txBody>
      </p:sp>
      <p:sp>
        <p:nvSpPr>
          <p:cNvPr id="305156" name="Rectangle 4"/>
          <p:cNvSpPr>
            <a:spLocks noGrp="1" noChangeArrowheads="1"/>
          </p:cNvSpPr>
          <p:nvPr>
            <p:ph type="body" idx="1"/>
          </p:nvPr>
        </p:nvSpPr>
        <p:spPr>
          <a:xfrm>
            <a:off x="444527" y="1556792"/>
            <a:ext cx="8424862" cy="4870607"/>
          </a:xfrm>
        </p:spPr>
        <p:txBody>
          <a:bodyPr>
            <a:noAutofit/>
          </a:bodyPr>
          <a:lstStyle/>
          <a:p>
            <a:pPr marL="0" indent="0">
              <a:lnSpc>
                <a:spcPct val="100000"/>
              </a:lnSpc>
            </a:pPr>
            <a:endParaRPr lang="en-GB" sz="2200" b="0" dirty="0" smtClean="0">
              <a:latin typeface="Calibri" pitchFamily="34" charset="0"/>
            </a:endParaRPr>
          </a:p>
          <a:p>
            <a:pPr marL="457200" indent="-457200">
              <a:lnSpc>
                <a:spcPct val="100000"/>
              </a:lnSpc>
              <a:buFont typeface="Arial" pitchFamily="34" charset="0"/>
              <a:buChar char="•"/>
            </a:pPr>
            <a:r>
              <a:rPr lang="en-GB" sz="2200" b="0" dirty="0" smtClean="0">
                <a:latin typeface="Calibri" pitchFamily="34" charset="0"/>
              </a:rPr>
              <a:t>Some rare variation is lost, and rare </a:t>
            </a:r>
            <a:r>
              <a:rPr lang="en-GB" sz="2200" b="0" dirty="0">
                <a:latin typeface="Calibri" pitchFamily="34" charset="0"/>
              </a:rPr>
              <a:t>variants may have increased in frequency </a:t>
            </a:r>
            <a:endParaRPr lang="en-GB" sz="2200" b="0" dirty="0" smtClean="0">
              <a:latin typeface="Calibri" pitchFamily="34" charset="0"/>
            </a:endParaRPr>
          </a:p>
          <a:p>
            <a:pPr marL="457200" indent="-457200">
              <a:lnSpc>
                <a:spcPct val="100000"/>
              </a:lnSpc>
              <a:buFont typeface="Arial" pitchFamily="34" charset="0"/>
              <a:buChar char="•"/>
            </a:pPr>
            <a:endParaRPr lang="en-GB" sz="2200" b="0" dirty="0">
              <a:latin typeface="Calibri" pitchFamily="34" charset="0"/>
            </a:endParaRPr>
          </a:p>
          <a:p>
            <a:pPr marL="457200" indent="-457200">
              <a:lnSpc>
                <a:spcPct val="100000"/>
              </a:lnSpc>
              <a:buFont typeface="Arial" pitchFamily="34" charset="0"/>
              <a:buChar char="•"/>
            </a:pPr>
            <a:endParaRPr lang="en-GB" sz="2200" b="0" dirty="0" smtClean="0">
              <a:latin typeface="Calibri" pitchFamily="34" charset="0"/>
            </a:endParaRPr>
          </a:p>
          <a:p>
            <a:pPr marL="457200" indent="-457200">
              <a:lnSpc>
                <a:spcPct val="100000"/>
              </a:lnSpc>
              <a:buFont typeface="Arial" pitchFamily="34" charset="0"/>
              <a:buChar char="•"/>
            </a:pPr>
            <a:r>
              <a:rPr lang="en-GB" sz="2200" b="0" dirty="0" smtClean="0">
                <a:latin typeface="Calibri" pitchFamily="34" charset="0"/>
              </a:rPr>
              <a:t>linkage </a:t>
            </a:r>
            <a:r>
              <a:rPr lang="en-GB" sz="2200" b="0" dirty="0">
                <a:latin typeface="Calibri" pitchFamily="34" charset="0"/>
              </a:rPr>
              <a:t>disequilibrium tends to be </a:t>
            </a:r>
            <a:r>
              <a:rPr lang="en-GB" sz="2200" b="0" dirty="0" smtClean="0">
                <a:latin typeface="Calibri" pitchFamily="34" charset="0"/>
              </a:rPr>
              <a:t>extended</a:t>
            </a:r>
          </a:p>
          <a:p>
            <a:pPr marL="457200" indent="-457200">
              <a:lnSpc>
                <a:spcPct val="100000"/>
              </a:lnSpc>
              <a:buFont typeface="Arial" pitchFamily="34" charset="0"/>
              <a:buChar char="•"/>
            </a:pPr>
            <a:endParaRPr lang="en-GB" sz="2200" b="0" dirty="0" smtClean="0">
              <a:latin typeface="Calibri" pitchFamily="34" charset="0"/>
            </a:endParaRPr>
          </a:p>
          <a:p>
            <a:pPr marL="457200" indent="-457200">
              <a:lnSpc>
                <a:spcPct val="100000"/>
              </a:lnSpc>
              <a:buFont typeface="Arial" pitchFamily="34" charset="0"/>
              <a:buChar char="•"/>
            </a:pPr>
            <a:endParaRPr lang="en-GB" sz="2200" b="0" dirty="0" smtClean="0">
              <a:latin typeface="Calibri" pitchFamily="34" charset="0"/>
            </a:endParaRPr>
          </a:p>
          <a:p>
            <a:pPr marL="457200" indent="-457200">
              <a:lnSpc>
                <a:spcPct val="100000"/>
              </a:lnSpc>
              <a:buFont typeface="Arial" pitchFamily="34" charset="0"/>
              <a:buChar char="•"/>
            </a:pPr>
            <a:r>
              <a:rPr lang="en-GB" sz="2200" b="0" dirty="0" smtClean="0">
                <a:latin typeface="Calibri" pitchFamily="34" charset="0"/>
              </a:rPr>
              <a:t>homogeneous environment </a:t>
            </a:r>
          </a:p>
          <a:p>
            <a:pPr marL="457200" indent="-457200">
              <a:lnSpc>
                <a:spcPct val="100000"/>
              </a:lnSpc>
              <a:buFont typeface="Arial" pitchFamily="34" charset="0"/>
              <a:buChar char="•"/>
            </a:pPr>
            <a:endParaRPr lang="en-GB" sz="2200" b="0" dirty="0">
              <a:latin typeface="Calibri" pitchFamily="34" charset="0"/>
            </a:endParaRPr>
          </a:p>
          <a:p>
            <a:pPr marL="457200" indent="-457200">
              <a:lnSpc>
                <a:spcPct val="100000"/>
              </a:lnSpc>
              <a:buFont typeface="Arial" pitchFamily="34" charset="0"/>
              <a:buChar char="•"/>
            </a:pPr>
            <a:endParaRPr lang="en-GB" sz="2200" b="0" dirty="0" smtClean="0">
              <a:latin typeface="Calibri" pitchFamily="34" charset="0"/>
            </a:endParaRPr>
          </a:p>
          <a:p>
            <a:pPr marL="457200" indent="-457200">
              <a:lnSpc>
                <a:spcPct val="100000"/>
              </a:lnSpc>
              <a:buFont typeface="Arial" pitchFamily="34" charset="0"/>
              <a:buChar char="•"/>
            </a:pPr>
            <a:r>
              <a:rPr lang="en-GB" sz="2200" b="0" dirty="0" smtClean="0">
                <a:latin typeface="Calibri" pitchFamily="34" charset="0"/>
              </a:rPr>
              <a:t>better knowledge of population history</a:t>
            </a:r>
          </a:p>
          <a:p>
            <a:pPr marL="457200" indent="-457200">
              <a:lnSpc>
                <a:spcPct val="100000"/>
              </a:lnSpc>
              <a:buFont typeface="Wingdings" pitchFamily="2" charset="2"/>
              <a:buChar char="Ø"/>
            </a:pPr>
            <a:endParaRPr lang="en-GB" sz="2200" b="0" dirty="0">
              <a:latin typeface="Calibri" pitchFamily="34" charset="0"/>
            </a:endParaRPr>
          </a:p>
          <a:p>
            <a:pPr marL="457200" indent="-457200">
              <a:lnSpc>
                <a:spcPct val="100000"/>
              </a:lnSpc>
              <a:buFont typeface="Wingdings" pitchFamily="2" charset="2"/>
              <a:buChar char="Ø"/>
            </a:pPr>
            <a:endParaRPr lang="en-GB" sz="2200" b="0" dirty="0">
              <a:latin typeface="Calibri" pitchFamily="34" charset="0"/>
            </a:endParaRPr>
          </a:p>
          <a:p>
            <a:pPr>
              <a:lnSpc>
                <a:spcPct val="100000"/>
              </a:lnSpc>
              <a:buFontTx/>
              <a:buChar char="•"/>
            </a:pPr>
            <a:endParaRPr lang="en-GB" sz="2200" b="0" dirty="0">
              <a:latin typeface="Calibri" pitchFamily="34" charset="0"/>
            </a:endParaRPr>
          </a:p>
          <a:p>
            <a:pPr>
              <a:lnSpc>
                <a:spcPct val="100000"/>
              </a:lnSpc>
              <a:buFontTx/>
              <a:buChar char="•"/>
            </a:pPr>
            <a:endParaRPr lang="en-GB" sz="2200" b="0" dirty="0">
              <a:latin typeface="Calibri" pitchFamily="34" charset="0"/>
            </a:endParaRPr>
          </a:p>
        </p:txBody>
      </p:sp>
      <p:sp>
        <p:nvSpPr>
          <p:cNvPr id="4" name="Rectangle 2"/>
          <p:cNvSpPr txBox="1">
            <a:spLocks noChangeArrowheads="1"/>
          </p:cNvSpPr>
          <p:nvPr/>
        </p:nvSpPr>
        <p:spPr bwMode="auto">
          <a:xfrm>
            <a:off x="444527" y="404664"/>
            <a:ext cx="8424862" cy="125007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rtl="0" fontAlgn="base">
              <a:lnSpc>
                <a:spcPct val="83000"/>
              </a:lnSpc>
              <a:spcBef>
                <a:spcPct val="0"/>
              </a:spcBef>
              <a:spcAft>
                <a:spcPct val="0"/>
              </a:spcAft>
              <a:defRPr sz="4800" b="1">
                <a:solidFill>
                  <a:schemeClr val="tx2"/>
                </a:solidFill>
                <a:latin typeface="+mj-lt"/>
                <a:ea typeface="+mj-ea"/>
                <a:cs typeface="+mj-cs"/>
              </a:defRPr>
            </a:lvl1pPr>
            <a:lvl2pPr algn="l" rtl="0" fontAlgn="base">
              <a:lnSpc>
                <a:spcPct val="83000"/>
              </a:lnSpc>
              <a:spcBef>
                <a:spcPct val="0"/>
              </a:spcBef>
              <a:spcAft>
                <a:spcPct val="0"/>
              </a:spcAft>
              <a:defRPr sz="4800" b="1">
                <a:solidFill>
                  <a:schemeClr val="tx2"/>
                </a:solidFill>
                <a:latin typeface="Arial" charset="0"/>
              </a:defRPr>
            </a:lvl2pPr>
            <a:lvl3pPr algn="l" rtl="0" fontAlgn="base">
              <a:lnSpc>
                <a:spcPct val="83000"/>
              </a:lnSpc>
              <a:spcBef>
                <a:spcPct val="0"/>
              </a:spcBef>
              <a:spcAft>
                <a:spcPct val="0"/>
              </a:spcAft>
              <a:defRPr sz="4800" b="1">
                <a:solidFill>
                  <a:schemeClr val="tx2"/>
                </a:solidFill>
                <a:latin typeface="Arial" charset="0"/>
              </a:defRPr>
            </a:lvl3pPr>
            <a:lvl4pPr algn="l" rtl="0" fontAlgn="base">
              <a:lnSpc>
                <a:spcPct val="83000"/>
              </a:lnSpc>
              <a:spcBef>
                <a:spcPct val="0"/>
              </a:spcBef>
              <a:spcAft>
                <a:spcPct val="0"/>
              </a:spcAft>
              <a:defRPr sz="4800" b="1">
                <a:solidFill>
                  <a:schemeClr val="tx2"/>
                </a:solidFill>
                <a:latin typeface="Arial" charset="0"/>
              </a:defRPr>
            </a:lvl4pPr>
            <a:lvl5pPr algn="l" rtl="0" fontAlgn="base">
              <a:lnSpc>
                <a:spcPct val="83000"/>
              </a:lnSpc>
              <a:spcBef>
                <a:spcPct val="0"/>
              </a:spcBef>
              <a:spcAft>
                <a:spcPct val="0"/>
              </a:spcAft>
              <a:defRPr sz="4800" b="1">
                <a:solidFill>
                  <a:schemeClr val="tx2"/>
                </a:solidFill>
                <a:latin typeface="Arial" charset="0"/>
              </a:defRPr>
            </a:lvl5pPr>
            <a:lvl6pPr marL="457200" algn="l" rtl="0" fontAlgn="base">
              <a:lnSpc>
                <a:spcPct val="83000"/>
              </a:lnSpc>
              <a:spcBef>
                <a:spcPct val="0"/>
              </a:spcBef>
              <a:spcAft>
                <a:spcPct val="0"/>
              </a:spcAft>
              <a:defRPr sz="4800" b="1">
                <a:solidFill>
                  <a:schemeClr val="tx2"/>
                </a:solidFill>
                <a:latin typeface="Arial" charset="0"/>
              </a:defRPr>
            </a:lvl6pPr>
            <a:lvl7pPr marL="914400" algn="l" rtl="0" fontAlgn="base">
              <a:lnSpc>
                <a:spcPct val="83000"/>
              </a:lnSpc>
              <a:spcBef>
                <a:spcPct val="0"/>
              </a:spcBef>
              <a:spcAft>
                <a:spcPct val="0"/>
              </a:spcAft>
              <a:defRPr sz="4800" b="1">
                <a:solidFill>
                  <a:schemeClr val="tx2"/>
                </a:solidFill>
                <a:latin typeface="Arial" charset="0"/>
              </a:defRPr>
            </a:lvl7pPr>
            <a:lvl8pPr marL="1371600" algn="l" rtl="0" fontAlgn="base">
              <a:lnSpc>
                <a:spcPct val="83000"/>
              </a:lnSpc>
              <a:spcBef>
                <a:spcPct val="0"/>
              </a:spcBef>
              <a:spcAft>
                <a:spcPct val="0"/>
              </a:spcAft>
              <a:defRPr sz="4800" b="1">
                <a:solidFill>
                  <a:schemeClr val="tx2"/>
                </a:solidFill>
                <a:latin typeface="Arial" charset="0"/>
              </a:defRPr>
            </a:lvl8pPr>
            <a:lvl9pPr marL="1828800" algn="l" rtl="0" fontAlgn="base">
              <a:lnSpc>
                <a:spcPct val="83000"/>
              </a:lnSpc>
              <a:spcBef>
                <a:spcPct val="0"/>
              </a:spcBef>
              <a:spcAft>
                <a:spcPct val="0"/>
              </a:spcAft>
              <a:defRPr sz="4800" b="1">
                <a:solidFill>
                  <a:schemeClr val="tx2"/>
                </a:solidFill>
                <a:latin typeface="Arial" charset="0"/>
              </a:defRPr>
            </a:lvl9pPr>
          </a:lstStyle>
          <a:p>
            <a:r>
              <a:rPr lang="en-GB" sz="4000" b="0" dirty="0" smtClean="0">
                <a:solidFill>
                  <a:schemeClr val="tx1"/>
                </a:solidFill>
                <a:latin typeface="Calibri" pitchFamily="34" charset="0"/>
              </a:rPr>
              <a:t/>
            </a:r>
            <a:br>
              <a:rPr lang="en-GB" sz="4000" b="0" dirty="0" smtClean="0">
                <a:solidFill>
                  <a:schemeClr val="tx1"/>
                </a:solidFill>
                <a:latin typeface="Calibri" pitchFamily="34" charset="0"/>
              </a:rPr>
            </a:br>
            <a:r>
              <a:rPr lang="en-GB" sz="2800" b="0" dirty="0" smtClean="0">
                <a:solidFill>
                  <a:schemeClr val="tx1"/>
                </a:solidFill>
                <a:latin typeface="Calibri" pitchFamily="34" charset="0"/>
              </a:rPr>
              <a:t>The study of rare variants can be empowered by focusing on isolated populations</a:t>
            </a:r>
            <a:br>
              <a:rPr lang="en-GB" sz="2800" b="0" dirty="0" smtClean="0">
                <a:solidFill>
                  <a:schemeClr val="tx1"/>
                </a:solidFill>
                <a:latin typeface="Calibri" pitchFamily="34" charset="0"/>
              </a:rPr>
            </a:br>
            <a:endParaRPr lang="en-GB" sz="2800" b="0" dirty="0">
              <a:solidFill>
                <a:schemeClr val="tx1"/>
              </a:solidFill>
              <a:latin typeface="Calibri" pitchFamily="34" charset="0"/>
            </a:endParaRPr>
          </a:p>
        </p:txBody>
      </p:sp>
      <p:sp>
        <p:nvSpPr>
          <p:cNvPr id="5" name="Rectangle 4"/>
          <p:cNvSpPr/>
          <p:nvPr/>
        </p:nvSpPr>
        <p:spPr bwMode="auto">
          <a:xfrm>
            <a:off x="7233313" y="6018663"/>
            <a:ext cx="1596788" cy="6141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dirty="0" smtClean="0">
              <a:ln>
                <a:noFill/>
              </a:ln>
              <a:solidFill>
                <a:schemeClr val="tx1"/>
              </a:solidFill>
              <a:effectLst/>
              <a:latin typeface="Arial" charset="0"/>
            </a:endParaRPr>
          </a:p>
        </p:txBody>
      </p:sp>
      <p:grpSp>
        <p:nvGrpSpPr>
          <p:cNvPr id="7" name="Group 6"/>
          <p:cNvGrpSpPr/>
          <p:nvPr/>
        </p:nvGrpSpPr>
        <p:grpSpPr>
          <a:xfrm>
            <a:off x="2464246" y="2382870"/>
            <a:ext cx="1963737" cy="804863"/>
            <a:chOff x="2195736" y="2348880"/>
            <a:chExt cx="1963737" cy="804863"/>
          </a:xfrm>
          <a:solidFill>
            <a:srgbClr val="FFFFFF"/>
          </a:solidFill>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348880"/>
              <a:ext cx="1963737" cy="80486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29128" y="2944954"/>
              <a:ext cx="898500" cy="200055"/>
            </a:xfrm>
            <a:prstGeom prst="rect">
              <a:avLst/>
            </a:prstGeom>
            <a:grpFill/>
          </p:spPr>
          <p:txBody>
            <a:bodyPr wrap="square" rtlCol="0">
              <a:spAutoFit/>
            </a:bodyPr>
            <a:lstStyle/>
            <a:p>
              <a:pPr algn="ctr"/>
              <a:r>
                <a:rPr lang="en-GB" sz="700" dirty="0" smtClean="0"/>
                <a:t>bottleneck event</a:t>
              </a:r>
              <a:endParaRPr lang="en-GB" sz="700" dirty="0"/>
            </a:p>
          </p:txBody>
        </p:sp>
        <p:sp>
          <p:nvSpPr>
            <p:cNvPr id="8" name="TextBox 7"/>
            <p:cNvSpPr txBox="1"/>
            <p:nvPr/>
          </p:nvSpPr>
          <p:spPr>
            <a:xfrm>
              <a:off x="2925621" y="2420888"/>
              <a:ext cx="494251" cy="200055"/>
            </a:xfrm>
            <a:prstGeom prst="rect">
              <a:avLst/>
            </a:prstGeom>
            <a:grpFill/>
          </p:spPr>
          <p:txBody>
            <a:bodyPr wrap="square" rtlCol="0">
              <a:spAutoFit/>
            </a:bodyPr>
            <a:lstStyle/>
            <a:p>
              <a:pPr algn="ctr"/>
              <a:r>
                <a:rPr lang="en-GB" sz="700" dirty="0" smtClean="0"/>
                <a:t>Time </a:t>
              </a:r>
              <a:r>
                <a:rPr lang="en-GB" sz="700" dirty="0" smtClean="0">
                  <a:sym typeface="Wingdings" panose="05000000000000000000" pitchFamily="2" charset="2"/>
                </a:rPr>
                <a:t></a:t>
              </a:r>
              <a:endParaRPr lang="en-GB" sz="700" dirty="0"/>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3958901"/>
            <a:ext cx="2105122" cy="106926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8033" y="5033661"/>
            <a:ext cx="2789021" cy="1727393"/>
          </a:xfrm>
          <a:prstGeom prst="rect">
            <a:avLst/>
          </a:prstGeom>
        </p:spPr>
      </p:pic>
      <p:sp>
        <p:nvSpPr>
          <p:cNvPr id="9" name="Oval 8"/>
          <p:cNvSpPr/>
          <p:nvPr/>
        </p:nvSpPr>
        <p:spPr bwMode="auto">
          <a:xfrm>
            <a:off x="3425354" y="2926079"/>
            <a:ext cx="45719" cy="68767"/>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04893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26" t="12128" r="3155" b="10399"/>
          <a:stretch/>
        </p:blipFill>
        <p:spPr bwMode="auto">
          <a:xfrm>
            <a:off x="35496" y="837122"/>
            <a:ext cx="3112823" cy="172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895" t="12000" r="3355" b="4632"/>
          <a:stretch/>
        </p:blipFill>
        <p:spPr bwMode="auto">
          <a:xfrm>
            <a:off x="3244528" y="884268"/>
            <a:ext cx="2743108" cy="163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026" t="10948" r="3553" b="11369"/>
          <a:stretch/>
        </p:blipFill>
        <p:spPr bwMode="auto">
          <a:xfrm>
            <a:off x="3242900" y="3140968"/>
            <a:ext cx="2897427" cy="1619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55" t="20000" r="56941" b="34666"/>
          <a:stretch/>
        </p:blipFill>
        <p:spPr bwMode="auto">
          <a:xfrm>
            <a:off x="-1" y="2780928"/>
            <a:ext cx="3244529" cy="13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3891" t="13894" r="4670" b="16631"/>
          <a:stretch/>
        </p:blipFill>
        <p:spPr bwMode="auto">
          <a:xfrm>
            <a:off x="332954" y="4536936"/>
            <a:ext cx="2667573" cy="1397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7500" t="32904" r="3158" b="33548"/>
          <a:stretch/>
        </p:blipFill>
        <p:spPr bwMode="auto">
          <a:xfrm>
            <a:off x="6210590" y="2263537"/>
            <a:ext cx="2896169" cy="103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2326" t="17685" r="3750" b="38526"/>
          <a:stretch/>
        </p:blipFill>
        <p:spPr bwMode="auto">
          <a:xfrm>
            <a:off x="5634678" y="5023736"/>
            <a:ext cx="3277484" cy="1021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2"/>
          <p:cNvSpPr txBox="1">
            <a:spLocks noChangeArrowheads="1"/>
          </p:cNvSpPr>
          <p:nvPr/>
        </p:nvSpPr>
        <p:spPr>
          <a:xfrm>
            <a:off x="132348" y="116632"/>
            <a:ext cx="8904148" cy="622276"/>
          </a:xfrm>
          <a:prstGeom prst="rect">
            <a:avLst/>
          </a:prstGeom>
        </p:spPr>
        <p:txBody>
          <a:bodyP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GB" sz="2400" dirty="0" smtClean="0">
                <a:latin typeface="+mn-lt"/>
                <a:cs typeface="Arial" panose="020B0604020202020204" pitchFamily="34" charset="0"/>
              </a:rPr>
              <a:t>Findings in isolated populations and their wider relevance </a:t>
            </a:r>
            <a:br>
              <a:rPr lang="en-GB" sz="2400" dirty="0" smtClean="0">
                <a:latin typeface="+mn-lt"/>
                <a:cs typeface="Arial" panose="020B0604020202020204" pitchFamily="34" charset="0"/>
              </a:rPr>
            </a:br>
            <a:endParaRPr lang="en-GB" sz="2400" dirty="0">
              <a:latin typeface="+mn-lt"/>
              <a:cs typeface="Arial" panose="020B0604020202020204" pitchFamily="34" charset="0"/>
            </a:endParaRPr>
          </a:p>
        </p:txBody>
      </p:sp>
      <p:pic>
        <p:nvPicPr>
          <p:cNvPr id="614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226" t="10209" r="59624" b="50000"/>
          <a:stretch/>
        </p:blipFill>
        <p:spPr bwMode="auto">
          <a:xfrm>
            <a:off x="6076524" y="836712"/>
            <a:ext cx="3035221" cy="121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3879" t="10344" r="24310" b="37150"/>
          <a:stretch/>
        </p:blipFill>
        <p:spPr bwMode="auto">
          <a:xfrm>
            <a:off x="6536287" y="3533143"/>
            <a:ext cx="2115693" cy="1340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8060" t="10865" r="7165" b="3641"/>
          <a:stretch/>
        </p:blipFill>
        <p:spPr bwMode="auto">
          <a:xfrm>
            <a:off x="3242900" y="5090615"/>
            <a:ext cx="2251956" cy="1419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347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20888" y="1844675"/>
            <a:ext cx="4495800" cy="4514850"/>
            <a:chOff x="1824" y="633"/>
            <a:chExt cx="2834" cy="2849"/>
          </a:xfrm>
        </p:grpSpPr>
        <p:sp>
          <p:nvSpPr>
            <p:cNvPr id="17417" name="Puzzle3"/>
            <p:cNvSpPr>
              <a:spLocks noEditPoints="1" noChangeArrowheads="1"/>
            </p:cNvSpPr>
            <p:nvPr/>
          </p:nvSpPr>
          <p:spPr bwMode="auto">
            <a:xfrm>
              <a:off x="3204" y="633"/>
              <a:ext cx="1114" cy="1514"/>
            </a:xfrm>
            <a:custGeom>
              <a:avLst/>
              <a:gdLst>
                <a:gd name="T0" fmla="*/ 28 w 21600"/>
                <a:gd name="T1" fmla="*/ 78 h 21600"/>
                <a:gd name="T2" fmla="*/ 55 w 21600"/>
                <a:gd name="T3" fmla="*/ 104 h 21600"/>
                <a:gd name="T4" fmla="*/ 35 w 21600"/>
                <a:gd name="T5" fmla="*/ 68 h 21600"/>
                <a:gd name="T6" fmla="*/ 55 w 21600"/>
                <a:gd name="T7" fmla="*/ 34 h 21600"/>
                <a:gd name="T8" fmla="*/ 28 w 21600"/>
                <a:gd name="T9" fmla="*/ 0 h 21600"/>
                <a:gd name="T10" fmla="*/ 2 w 21600"/>
                <a:gd name="T11" fmla="*/ 33 h 21600"/>
                <a:gd name="T12" fmla="*/ 21 w 21600"/>
                <a:gd name="T13" fmla="*/ 66 h 21600"/>
                <a:gd name="T14" fmla="*/ 2 w 21600"/>
                <a:gd name="T15" fmla="*/ 104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en-US">
                <a:latin typeface="Calibri" pitchFamily="34" charset="0"/>
              </a:endParaRPr>
            </a:p>
          </p:txBody>
        </p:sp>
        <p:sp>
          <p:nvSpPr>
            <p:cNvPr id="17418" name="Puzzle2"/>
            <p:cNvSpPr>
              <a:spLocks noEditPoints="1" noChangeArrowheads="1"/>
            </p:cNvSpPr>
            <p:nvPr/>
          </p:nvSpPr>
          <p:spPr bwMode="auto">
            <a:xfrm>
              <a:off x="2880" y="1736"/>
              <a:ext cx="1778" cy="1379"/>
            </a:xfrm>
            <a:custGeom>
              <a:avLst/>
              <a:gdLst>
                <a:gd name="T0" fmla="*/ 0 w 21600"/>
                <a:gd name="T1" fmla="*/ 55 h 21600"/>
                <a:gd name="T2" fmla="*/ 28 w 21600"/>
                <a:gd name="T3" fmla="*/ 86 h 21600"/>
                <a:gd name="T4" fmla="*/ 70 w 21600"/>
                <a:gd name="T5" fmla="*/ 57 h 21600"/>
                <a:gd name="T6" fmla="*/ 114 w 21600"/>
                <a:gd name="T7" fmla="*/ 86 h 21600"/>
                <a:gd name="T8" fmla="*/ 146 w 21600"/>
                <a:gd name="T9" fmla="*/ 61 h 21600"/>
                <a:gd name="T10" fmla="*/ 114 w 21600"/>
                <a:gd name="T11" fmla="*/ 23 h 21600"/>
                <a:gd name="T12" fmla="*/ 73 w 21600"/>
                <a:gd name="T13" fmla="*/ 0 h 21600"/>
                <a:gd name="T14" fmla="*/ 28 w 21600"/>
                <a:gd name="T15" fmla="*/ 24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latin typeface="Calibri" pitchFamily="34" charset="0"/>
              </a:endParaRPr>
            </a:p>
          </p:txBody>
        </p:sp>
        <p:sp>
          <p:nvSpPr>
            <p:cNvPr id="17419" name="Puzzle4"/>
            <p:cNvSpPr>
              <a:spLocks noEditPoints="1" noChangeArrowheads="1"/>
            </p:cNvSpPr>
            <p:nvPr/>
          </p:nvSpPr>
          <p:spPr bwMode="auto">
            <a:xfrm>
              <a:off x="2192" y="1719"/>
              <a:ext cx="1072" cy="1763"/>
            </a:xfrm>
            <a:custGeom>
              <a:avLst/>
              <a:gdLst>
                <a:gd name="T0" fmla="*/ 20 w 21600"/>
                <a:gd name="T1" fmla="*/ 77 h 21600"/>
                <a:gd name="T2" fmla="*/ 1 w 21600"/>
                <a:gd name="T3" fmla="*/ 113 h 21600"/>
                <a:gd name="T4" fmla="*/ 28 w 21600"/>
                <a:gd name="T5" fmla="*/ 144 h 21600"/>
                <a:gd name="T6" fmla="*/ 52 w 21600"/>
                <a:gd name="T7" fmla="*/ 112 h 21600"/>
                <a:gd name="T8" fmla="*/ 34 w 21600"/>
                <a:gd name="T9" fmla="*/ 73 h 21600"/>
                <a:gd name="T10" fmla="*/ 52 w 21600"/>
                <a:gd name="T11" fmla="*/ 31 h 21600"/>
                <a:gd name="T12" fmla="*/ 27 w 21600"/>
                <a:gd name="T13" fmla="*/ 0 h 21600"/>
                <a:gd name="T14" fmla="*/ 1 w 21600"/>
                <a:gd name="T15" fmla="*/ 31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latin typeface="Calibri" pitchFamily="34" charset="0"/>
              </a:endParaRPr>
            </a:p>
          </p:txBody>
        </p:sp>
        <p:sp>
          <p:nvSpPr>
            <p:cNvPr id="17420" name="Puzzle1"/>
            <p:cNvSpPr>
              <a:spLocks noEditPoints="1" noChangeArrowheads="1"/>
            </p:cNvSpPr>
            <p:nvPr/>
          </p:nvSpPr>
          <p:spPr bwMode="auto">
            <a:xfrm>
              <a:off x="1824" y="1091"/>
              <a:ext cx="1800" cy="1051"/>
            </a:xfrm>
            <a:custGeom>
              <a:avLst/>
              <a:gdLst>
                <a:gd name="T0" fmla="*/ 116 w 21600"/>
                <a:gd name="T1" fmla="*/ 50 h 21600"/>
                <a:gd name="T2" fmla="*/ 118 w 21600"/>
                <a:gd name="T3" fmla="*/ 1 h 21600"/>
                <a:gd name="T4" fmla="*/ 33 w 21600"/>
                <a:gd name="T5" fmla="*/ 2 h 21600"/>
                <a:gd name="T6" fmla="*/ 35 w 21600"/>
                <a:gd name="T7" fmla="*/ 50 h 21600"/>
                <a:gd name="T8" fmla="*/ 75 w 21600"/>
                <a:gd name="T9" fmla="*/ 31 h 21600"/>
                <a:gd name="T10" fmla="*/ 75 w 21600"/>
                <a:gd name="T11" fmla="*/ 21 h 21600"/>
                <a:gd name="T12" fmla="*/ 150 w 21600"/>
                <a:gd name="T13" fmla="*/ 24 h 21600"/>
                <a:gd name="T14" fmla="*/ 0 w 21600"/>
                <a:gd name="T15" fmla="*/ 24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en-US">
                <a:latin typeface="Calibri" pitchFamily="34" charset="0"/>
              </a:endParaRPr>
            </a:p>
          </p:txBody>
        </p:sp>
      </p:grpSp>
      <p:sp>
        <p:nvSpPr>
          <p:cNvPr id="17410" name="Rectangle 7"/>
          <p:cNvSpPr>
            <a:spLocks noGrp="1" noChangeArrowheads="1"/>
          </p:cNvSpPr>
          <p:nvPr>
            <p:ph type="title" idx="4294967295"/>
          </p:nvPr>
        </p:nvSpPr>
        <p:spPr>
          <a:xfrm>
            <a:off x="107950" y="115888"/>
            <a:ext cx="8893175" cy="1143000"/>
          </a:xfrm>
        </p:spPr>
        <p:txBody>
          <a:bodyPr anchor="ctr"/>
          <a:lstStyle/>
          <a:p>
            <a:pPr algn="ctr"/>
            <a:r>
              <a:rPr lang="en-GB" sz="4000" dirty="0" smtClean="0">
                <a:latin typeface="Calibri" pitchFamily="34" charset="0"/>
              </a:rPr>
              <a:t>Genetic architecture of complex traits</a:t>
            </a:r>
            <a:endParaRPr lang="en-US" sz="4000" dirty="0" smtClean="0">
              <a:latin typeface="Calibri" pitchFamily="34" charset="0"/>
            </a:endParaRPr>
          </a:p>
        </p:txBody>
      </p:sp>
      <p:sp>
        <p:nvSpPr>
          <p:cNvPr id="17411" name="Text Box 8"/>
          <p:cNvSpPr txBox="1">
            <a:spLocks noChangeArrowheads="1"/>
          </p:cNvSpPr>
          <p:nvPr/>
        </p:nvSpPr>
        <p:spPr bwMode="auto">
          <a:xfrm>
            <a:off x="306388" y="1239838"/>
            <a:ext cx="29527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Common variants</a:t>
            </a:r>
            <a:endParaRPr lang="en-US" sz="2800" b="0">
              <a:latin typeface="Calibri" pitchFamily="34" charset="0"/>
            </a:endParaRPr>
          </a:p>
        </p:txBody>
      </p:sp>
      <p:sp>
        <p:nvSpPr>
          <p:cNvPr id="17412" name="Text Box 9"/>
          <p:cNvSpPr txBox="1">
            <a:spLocks noChangeArrowheads="1"/>
          </p:cNvSpPr>
          <p:nvPr/>
        </p:nvSpPr>
        <p:spPr bwMode="auto">
          <a:xfrm>
            <a:off x="5778500" y="1252538"/>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Rare variants</a:t>
            </a:r>
            <a:endParaRPr lang="en-US" sz="2800" b="0">
              <a:latin typeface="Calibri" pitchFamily="34" charset="0"/>
            </a:endParaRPr>
          </a:p>
        </p:txBody>
      </p:sp>
      <p:sp>
        <p:nvSpPr>
          <p:cNvPr id="17413" name="Text Box 10"/>
          <p:cNvSpPr txBox="1">
            <a:spLocks noChangeArrowheads="1"/>
          </p:cNvSpPr>
          <p:nvPr/>
        </p:nvSpPr>
        <p:spPr bwMode="auto">
          <a:xfrm>
            <a:off x="738188" y="6303004"/>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Small effect size</a:t>
            </a:r>
            <a:endParaRPr lang="en-US" sz="2800" b="0">
              <a:latin typeface="Calibri" pitchFamily="34" charset="0"/>
            </a:endParaRPr>
          </a:p>
        </p:txBody>
      </p:sp>
      <p:sp>
        <p:nvSpPr>
          <p:cNvPr id="17414" name="Text Box 11"/>
          <p:cNvSpPr txBox="1">
            <a:spLocks noChangeArrowheads="1"/>
          </p:cNvSpPr>
          <p:nvPr/>
        </p:nvSpPr>
        <p:spPr bwMode="auto">
          <a:xfrm>
            <a:off x="5275263" y="6303004"/>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Large effect size</a:t>
            </a:r>
            <a:endParaRPr lang="en-US" sz="2800" b="0">
              <a:latin typeface="Calibri" pitchFamily="34" charset="0"/>
            </a:endParaRPr>
          </a:p>
        </p:txBody>
      </p:sp>
      <p:sp>
        <p:nvSpPr>
          <p:cNvPr id="17415" name="AutoShape 12"/>
          <p:cNvSpPr>
            <a:spLocks noChangeArrowheads="1"/>
          </p:cNvSpPr>
          <p:nvPr/>
        </p:nvSpPr>
        <p:spPr bwMode="auto">
          <a:xfrm>
            <a:off x="3563938" y="1557338"/>
            <a:ext cx="1368425" cy="71437"/>
          </a:xfrm>
          <a:prstGeom prst="rightArrow">
            <a:avLst>
              <a:gd name="adj1" fmla="val 50000"/>
              <a:gd name="adj2" fmla="val 478892"/>
            </a:avLst>
          </a:prstGeom>
          <a:solidFill>
            <a:schemeClr val="accent2"/>
          </a:solidFill>
          <a:ln w="9525">
            <a:solidFill>
              <a:schemeClr val="tx1"/>
            </a:solidFill>
            <a:miter lim="800000"/>
            <a:headEnd/>
            <a:tailEnd/>
          </a:ln>
        </p:spPr>
        <p:txBody>
          <a:bodyPr wrap="none" anchor="ctr"/>
          <a:lstStyle/>
          <a:p>
            <a:endParaRPr lang="en-US" b="0">
              <a:latin typeface="Calibri" pitchFamily="34" charset="0"/>
            </a:endParaRPr>
          </a:p>
        </p:txBody>
      </p:sp>
      <p:sp>
        <p:nvSpPr>
          <p:cNvPr id="17416" name="AutoShape 13"/>
          <p:cNvSpPr>
            <a:spLocks noChangeArrowheads="1"/>
          </p:cNvSpPr>
          <p:nvPr/>
        </p:nvSpPr>
        <p:spPr bwMode="auto">
          <a:xfrm>
            <a:off x="3563938" y="6583991"/>
            <a:ext cx="1368425" cy="71438"/>
          </a:xfrm>
          <a:prstGeom prst="rightArrow">
            <a:avLst>
              <a:gd name="adj1" fmla="val 50000"/>
              <a:gd name="adj2" fmla="val 478886"/>
            </a:avLst>
          </a:prstGeom>
          <a:solidFill>
            <a:schemeClr val="accent2"/>
          </a:solidFill>
          <a:ln w="9525">
            <a:solidFill>
              <a:schemeClr val="tx1"/>
            </a:solidFill>
            <a:miter lim="800000"/>
            <a:headEnd/>
            <a:tailEnd/>
          </a:ln>
        </p:spPr>
        <p:txBody>
          <a:bodyPr wrap="none" anchor="ctr"/>
          <a:lstStyle/>
          <a:p>
            <a:endParaRPr lang="en-US" b="0">
              <a:latin typeface="Calibri" pitchFamily="34" charset="0"/>
            </a:endParaRPr>
          </a:p>
        </p:txBody>
      </p:sp>
    </p:spTree>
    <p:extLst>
      <p:ext uri="{BB962C8B-B14F-4D97-AF65-F5344CB8AC3E}">
        <p14:creationId xmlns:p14="http://schemas.microsoft.com/office/powerpoint/2010/main" val="2447825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5239" y="-10358"/>
            <a:ext cx="8424862" cy="864374"/>
          </a:xfrm>
        </p:spPr>
        <p:txBody>
          <a:bodyPr/>
          <a:lstStyle/>
          <a:p>
            <a:pPr algn="ctr" eaLnBrk="1" hangingPunct="1"/>
            <a:r>
              <a:rPr lang="en-GB" sz="4000" b="0" dirty="0" smtClean="0">
                <a:latin typeface="Calibri" pitchFamily="34" charset="0"/>
              </a:rPr>
              <a:t>HELIC: Hellenic isolated cohorts</a:t>
            </a:r>
            <a:endParaRPr lang="en-US" sz="4000" b="0" dirty="0" smtClean="0">
              <a:latin typeface="Calibri" pitchFamily="34" charset="0"/>
            </a:endParaRPr>
          </a:p>
        </p:txBody>
      </p:sp>
      <p:sp>
        <p:nvSpPr>
          <p:cNvPr id="14339" name="Rectangle 4"/>
          <p:cNvSpPr>
            <a:spLocks noGrp="1" noChangeArrowheads="1"/>
          </p:cNvSpPr>
          <p:nvPr>
            <p:ph idx="1"/>
          </p:nvPr>
        </p:nvSpPr>
        <p:spPr>
          <a:xfrm>
            <a:off x="390525" y="860425"/>
            <a:ext cx="8424863" cy="3903663"/>
          </a:xfrm>
        </p:spPr>
        <p:txBody>
          <a:bodyPr/>
          <a:lstStyle/>
          <a:p>
            <a:pPr eaLnBrk="1" hangingPunct="1">
              <a:lnSpc>
                <a:spcPct val="100000"/>
              </a:lnSpc>
              <a:buFontTx/>
              <a:buChar char="•"/>
            </a:pPr>
            <a:endParaRPr lang="en-GB" b="0" dirty="0" smtClean="0">
              <a:latin typeface="Calibri" pitchFamily="34" charset="0"/>
            </a:endParaRPr>
          </a:p>
          <a:p>
            <a:pPr eaLnBrk="1" hangingPunct="1">
              <a:lnSpc>
                <a:spcPct val="100000"/>
              </a:lnSpc>
              <a:buFontTx/>
              <a:buChar char="•"/>
            </a:pPr>
            <a:endParaRPr lang="en-GB" b="0" dirty="0" smtClean="0">
              <a:latin typeface="Calibri" pitchFamily="34" charset="0"/>
            </a:endParaRPr>
          </a:p>
        </p:txBody>
      </p:sp>
      <p:sp>
        <p:nvSpPr>
          <p:cNvPr id="14343" name="TextBox 7"/>
          <p:cNvSpPr txBox="1">
            <a:spLocks noChangeArrowheads="1"/>
          </p:cNvSpPr>
          <p:nvPr/>
        </p:nvSpPr>
        <p:spPr bwMode="auto">
          <a:xfrm>
            <a:off x="2987824" y="1286953"/>
            <a:ext cx="5157218" cy="1754326"/>
          </a:xfrm>
          <a:prstGeom prst="rect">
            <a:avLst/>
          </a:prstGeom>
          <a:noFill/>
          <a:ln w="9525">
            <a:noFill/>
            <a:miter lim="800000"/>
            <a:headEnd/>
            <a:tailEnd/>
          </a:ln>
        </p:spPr>
        <p:txBody>
          <a:bodyPr wrap="square">
            <a:spAutoFit/>
          </a:bodyPr>
          <a:lstStyle/>
          <a:p>
            <a:pPr marL="285750" indent="-285750" algn="l">
              <a:buFont typeface="Arial" panose="020B0604020202020204" pitchFamily="34" charset="0"/>
              <a:buChar char="•"/>
            </a:pPr>
            <a:r>
              <a:rPr lang="en-GB" dirty="0" smtClean="0">
                <a:latin typeface="Calibri" pitchFamily="34" charset="0"/>
              </a:rPr>
              <a:t>HELIC-MANOLIS (Minoan Isolates)</a:t>
            </a:r>
          </a:p>
          <a:p>
            <a:pPr marL="285750" indent="-285750" algn="l">
              <a:buFont typeface="Arial" panose="020B0604020202020204" pitchFamily="34" charset="0"/>
              <a:buChar char="•"/>
            </a:pPr>
            <a:r>
              <a:rPr lang="en-GB" dirty="0" smtClean="0">
                <a:latin typeface="Calibri" pitchFamily="34" charset="0"/>
              </a:rPr>
              <a:t>Mylopotamos villages, </a:t>
            </a:r>
            <a:r>
              <a:rPr lang="en-GB" dirty="0">
                <a:latin typeface="Calibri" pitchFamily="34" charset="0"/>
              </a:rPr>
              <a:t>Crete, </a:t>
            </a:r>
            <a:r>
              <a:rPr lang="en-GB" dirty="0" smtClean="0">
                <a:latin typeface="Calibri" pitchFamily="34" charset="0"/>
              </a:rPr>
              <a:t>Greece</a:t>
            </a:r>
          </a:p>
          <a:p>
            <a:pPr marL="285750" indent="-285750" algn="l">
              <a:buFont typeface="Arial" panose="020B0604020202020204" pitchFamily="34" charset="0"/>
              <a:buChar char="•"/>
            </a:pPr>
            <a:r>
              <a:rPr lang="en-GB" dirty="0" smtClean="0">
                <a:latin typeface="Calibri" pitchFamily="34" charset="0"/>
              </a:rPr>
              <a:t>Geographically isolated</a:t>
            </a:r>
          </a:p>
          <a:p>
            <a:pPr marL="285750" indent="-285750" algn="l">
              <a:buFont typeface="Arial" panose="020B0604020202020204" pitchFamily="34" charset="0"/>
              <a:buChar char="•"/>
            </a:pPr>
            <a:r>
              <a:rPr lang="en-GB" dirty="0" smtClean="0">
                <a:latin typeface="Calibri" pitchFamily="34" charset="0"/>
              </a:rPr>
              <a:t>Ancient Dorian dialect</a:t>
            </a:r>
          </a:p>
          <a:p>
            <a:pPr marL="285750" indent="-285750" algn="l">
              <a:buFont typeface="Arial" panose="020B0604020202020204" pitchFamily="34" charset="0"/>
              <a:buChar char="•"/>
            </a:pPr>
            <a:r>
              <a:rPr lang="en-GB" dirty="0" smtClean="0">
                <a:latin typeface="Calibri" pitchFamily="34" charset="0"/>
              </a:rPr>
              <a:t>N~4,500 of which 1,800 collected</a:t>
            </a:r>
            <a:endParaRPr lang="en-GB" dirty="0">
              <a:latin typeface="Calibri" pitchFamily="34" charset="0"/>
            </a:endParaRPr>
          </a:p>
          <a:p>
            <a:pPr algn="l"/>
            <a:endParaRPr lang="en-GB" dirty="0">
              <a:latin typeface="Calibri" pitchFamily="34" charset="0"/>
            </a:endParaRPr>
          </a:p>
        </p:txBody>
      </p:sp>
      <p:sp>
        <p:nvSpPr>
          <p:cNvPr id="10" name="Rectangle 9"/>
          <p:cNvSpPr/>
          <p:nvPr/>
        </p:nvSpPr>
        <p:spPr bwMode="auto">
          <a:xfrm>
            <a:off x="7233313" y="6018663"/>
            <a:ext cx="1596788" cy="6141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073" y="3022830"/>
            <a:ext cx="4601691" cy="341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061204"/>
            <a:ext cx="2908165" cy="1935748"/>
          </a:xfrm>
          <a:prstGeom prst="rect">
            <a:avLst/>
          </a:prstGeom>
        </p:spPr>
      </p:pic>
      <p:sp>
        <p:nvSpPr>
          <p:cNvPr id="2" name="TextBox 1"/>
          <p:cNvSpPr txBox="1"/>
          <p:nvPr/>
        </p:nvSpPr>
        <p:spPr>
          <a:xfrm>
            <a:off x="38013" y="3305236"/>
            <a:ext cx="5182059" cy="1631216"/>
          </a:xfrm>
          <a:prstGeom prst="rect">
            <a:avLst/>
          </a:prstGeom>
          <a:noFill/>
        </p:spPr>
        <p:txBody>
          <a:bodyPr wrap="square" rtlCol="0">
            <a:spAutoFit/>
          </a:bodyPr>
          <a:lstStyle/>
          <a:p>
            <a:pPr marL="342900" indent="-342900" algn="l">
              <a:buFont typeface="Arial" panose="020B0604020202020204" pitchFamily="34" charset="0"/>
              <a:buChar char="•"/>
            </a:pPr>
            <a:r>
              <a:rPr lang="en-GB" sz="2000" dirty="0" smtClean="0">
                <a:latin typeface="Calibri" panose="020F0502020204030204" pitchFamily="34" charset="0"/>
              </a:rPr>
              <a:t>Deeply phenotyped</a:t>
            </a:r>
          </a:p>
          <a:p>
            <a:pPr marL="342900" indent="-342900" algn="l">
              <a:buFont typeface="Arial" panose="020B0604020202020204" pitchFamily="34" charset="0"/>
              <a:buChar char="•"/>
            </a:pPr>
            <a:r>
              <a:rPr lang="en-GB" sz="2000" dirty="0" smtClean="0">
                <a:latin typeface="Calibri" panose="020F0502020204030204" pitchFamily="34" charset="0"/>
              </a:rPr>
              <a:t>High fat content diet</a:t>
            </a:r>
          </a:p>
          <a:p>
            <a:pPr marL="342900" indent="-342900" algn="l">
              <a:buFont typeface="Arial" panose="020B0604020202020204" pitchFamily="34" charset="0"/>
              <a:buChar char="•"/>
            </a:pPr>
            <a:r>
              <a:rPr lang="en-GB" sz="2000" dirty="0" smtClean="0">
                <a:latin typeface="Calibri" panose="020F0502020204030204" pitchFamily="34" charset="0"/>
              </a:rPr>
              <a:t>High rates of longevity</a:t>
            </a:r>
          </a:p>
          <a:p>
            <a:pPr marL="342900" indent="-342900" algn="l">
              <a:buFont typeface="Arial" panose="020B0604020202020204" pitchFamily="34" charset="0"/>
              <a:buChar char="•"/>
            </a:pPr>
            <a:r>
              <a:rPr lang="en-GB" sz="2000" dirty="0" smtClean="0">
                <a:latin typeface="Calibri" panose="020F0502020204030204" pitchFamily="34" charset="0"/>
              </a:rPr>
              <a:t>Low rates of metabolic disease complications</a:t>
            </a:r>
          </a:p>
          <a:p>
            <a:pPr marL="342900" indent="-342900" algn="l">
              <a:buFont typeface="Arial" panose="020B0604020202020204" pitchFamily="34" charset="0"/>
              <a:buChar char="•"/>
            </a:pPr>
            <a:r>
              <a:rPr lang="en-GB" sz="2000" dirty="0" smtClean="0">
                <a:latin typeface="Calibri" panose="020F0502020204030204" pitchFamily="34" charset="0"/>
              </a:rPr>
              <a:t>Ability to recontact individuals</a:t>
            </a:r>
            <a:endParaRPr lang="en-GB" sz="2000" dirty="0">
              <a:latin typeface="Calibri" panose="020F050202020403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658" y="1124744"/>
            <a:ext cx="2300846" cy="1723414"/>
          </a:xfrm>
          <a:prstGeom prst="rect">
            <a:avLst/>
          </a:prstGeom>
        </p:spPr>
      </p:pic>
      <p:sp>
        <p:nvSpPr>
          <p:cNvPr id="9" name="TextBox 8"/>
          <p:cNvSpPr txBox="1"/>
          <p:nvPr/>
        </p:nvSpPr>
        <p:spPr>
          <a:xfrm>
            <a:off x="7546936" y="6448146"/>
            <a:ext cx="1604401" cy="369332"/>
          </a:xfrm>
          <a:prstGeom prst="rect">
            <a:avLst/>
          </a:prstGeom>
          <a:noFill/>
        </p:spPr>
        <p:txBody>
          <a:bodyPr wrap="square" rtlCol="0">
            <a:spAutoFit/>
          </a:bodyPr>
          <a:lstStyle/>
          <a:p>
            <a:r>
              <a:rPr lang="en-GB" dirty="0" smtClean="0">
                <a:latin typeface="Calibri" pitchFamily="34" charset="0"/>
              </a:rPr>
              <a:t>www.helic.org </a:t>
            </a:r>
            <a:endParaRPr lang="en-US" dirty="0">
              <a:latin typeface="Calibri" pitchFamily="34" charset="0"/>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945" y="5112019"/>
            <a:ext cx="2027724" cy="1520793"/>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13" y="6285215"/>
            <a:ext cx="514953" cy="532263"/>
          </a:xfrm>
          <a:prstGeom prst="rect">
            <a:avLst/>
          </a:prstGeom>
        </p:spPr>
      </p:pic>
    </p:spTree>
    <p:extLst>
      <p:ext uri="{BB962C8B-B14F-4D97-AF65-F5344CB8AC3E}">
        <p14:creationId xmlns:p14="http://schemas.microsoft.com/office/powerpoint/2010/main" val="1939944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 descr="DSC01263"/>
          <p:cNvPicPr>
            <a:picLocks noChangeAspect="1" noChangeArrowheads="1"/>
          </p:cNvPicPr>
          <p:nvPr/>
        </p:nvPicPr>
        <p:blipFill>
          <a:blip r:embed="rId3" cstate="print"/>
          <a:srcRect/>
          <a:stretch>
            <a:fillRect/>
          </a:stretch>
        </p:blipFill>
        <p:spPr bwMode="auto">
          <a:xfrm>
            <a:off x="265113" y="177800"/>
            <a:ext cx="8661400" cy="6496050"/>
          </a:xfrm>
          <a:prstGeom prst="rect">
            <a:avLst/>
          </a:prstGeom>
          <a:noFill/>
          <a:ln w="9525">
            <a:noFill/>
            <a:miter lim="800000"/>
            <a:headEnd/>
            <a:tailEnd/>
          </a:ln>
        </p:spPr>
      </p:pic>
    </p:spTree>
    <p:extLst>
      <p:ext uri="{BB962C8B-B14F-4D97-AF65-F5344CB8AC3E}">
        <p14:creationId xmlns:p14="http://schemas.microsoft.com/office/powerpoint/2010/main" val="10121572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77463" y="3020371"/>
            <a:ext cx="3960440" cy="2664296"/>
          </a:xfrm>
          <a:prstGeom prst="rect">
            <a:avLst/>
          </a:prstGeom>
        </p:spPr>
      </p:pic>
      <p:sp>
        <p:nvSpPr>
          <p:cNvPr id="4" name="Rectangle 3"/>
          <p:cNvSpPr/>
          <p:nvPr/>
        </p:nvSpPr>
        <p:spPr>
          <a:xfrm>
            <a:off x="183650" y="5465764"/>
            <a:ext cx="8851166" cy="1061829"/>
          </a:xfrm>
          <a:prstGeom prst="rect">
            <a:avLst/>
          </a:prstGeom>
        </p:spPr>
        <p:txBody>
          <a:bodyPr wrap="square">
            <a:spAutoFit/>
          </a:bodyPr>
          <a:lstStyle/>
          <a:p>
            <a:pPr marL="285750" indent="-285750" algn="l">
              <a:buFont typeface="Arial" panose="020B0604020202020204" pitchFamily="34" charset="0"/>
              <a:buChar char="•"/>
            </a:pPr>
            <a:endParaRPr lang="en-GB" sz="2100" dirty="0" smtClean="0">
              <a:latin typeface="+mn-lt"/>
            </a:endParaRPr>
          </a:p>
          <a:p>
            <a:pPr marL="285750" indent="-285750" algn="l">
              <a:buFont typeface="Arial" panose="020B0604020202020204" pitchFamily="34" charset="0"/>
              <a:buChar char="•"/>
            </a:pPr>
            <a:r>
              <a:rPr lang="en-GB" sz="2100" dirty="0" smtClean="0">
                <a:latin typeface="+mn-lt"/>
              </a:rPr>
              <a:t>Mylopotamos </a:t>
            </a:r>
            <a:r>
              <a:rPr lang="en-GB" sz="2100" dirty="0">
                <a:latin typeface="+mn-lt"/>
              </a:rPr>
              <a:t>villages (n=1256, MAF 2</a:t>
            </a:r>
            <a:r>
              <a:rPr lang="en-GB" sz="2100" dirty="0" smtClean="0">
                <a:latin typeface="+mn-lt"/>
              </a:rPr>
              <a:t>%, p=10</a:t>
            </a:r>
            <a:r>
              <a:rPr lang="en-GB" sz="2100" baseline="30000" dirty="0" smtClean="0">
                <a:latin typeface="+mn-lt"/>
              </a:rPr>
              <a:t>-11</a:t>
            </a:r>
            <a:r>
              <a:rPr lang="en-GB" sz="2100" dirty="0" smtClean="0">
                <a:latin typeface="+mn-lt"/>
              </a:rPr>
              <a:t>)</a:t>
            </a:r>
          </a:p>
          <a:p>
            <a:pPr marL="285750" indent="-285750" algn="l">
              <a:buFont typeface="Arial" panose="020B0604020202020204" pitchFamily="34" charset="0"/>
              <a:buChar char="•"/>
            </a:pPr>
            <a:r>
              <a:rPr lang="en-GB" sz="2100" dirty="0" smtClean="0">
                <a:latin typeface="+mn-lt"/>
              </a:rPr>
              <a:t>Detection </a:t>
            </a:r>
            <a:r>
              <a:rPr lang="en-GB" sz="2100" dirty="0">
                <a:latin typeface="+mn-lt"/>
              </a:rPr>
              <a:t>of this effect would have required 67,000 </a:t>
            </a:r>
            <a:r>
              <a:rPr lang="en-GB" sz="2100" dirty="0" smtClean="0">
                <a:latin typeface="+mn-lt"/>
              </a:rPr>
              <a:t>Europeans </a:t>
            </a:r>
            <a:r>
              <a:rPr lang="en-GB" sz="2100" dirty="0">
                <a:latin typeface="+mn-lt"/>
              </a:rPr>
              <a:t>(MAF 0.05</a:t>
            </a:r>
            <a:r>
              <a:rPr lang="en-GB" sz="2100" dirty="0" smtClean="0">
                <a:latin typeface="+mn-lt"/>
              </a:rPr>
              <a:t>%)</a:t>
            </a:r>
            <a:endParaRPr lang="en-GB" sz="2100" dirty="0">
              <a:latin typeface="+mn-lt"/>
            </a:endParaRPr>
          </a:p>
        </p:txBody>
      </p:sp>
      <p:sp>
        <p:nvSpPr>
          <p:cNvPr id="5" name="Title 1"/>
          <p:cNvSpPr txBox="1">
            <a:spLocks/>
          </p:cNvSpPr>
          <p:nvPr/>
        </p:nvSpPr>
        <p:spPr>
          <a:xfrm>
            <a:off x="183650" y="121932"/>
            <a:ext cx="8914973" cy="92697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dirty="0"/>
              <a:t>R19X </a:t>
            </a:r>
            <a:r>
              <a:rPr lang="en-GB" sz="3200" i="1" dirty="0"/>
              <a:t>APOC3</a:t>
            </a:r>
            <a:r>
              <a:rPr lang="en-GB" sz="3200" dirty="0"/>
              <a:t> cardioprotective </a:t>
            </a:r>
            <a:r>
              <a:rPr lang="en-GB" sz="3200" dirty="0" smtClean="0"/>
              <a:t>variant</a:t>
            </a:r>
            <a:endParaRPr lang="en-GB" sz="3200" dirty="0"/>
          </a:p>
        </p:txBody>
      </p:sp>
      <p:pic>
        <p:nvPicPr>
          <p:cNvPr id="9" name="Picture 8" descr="Fig2.png"/>
          <p:cNvPicPr/>
          <p:nvPr/>
        </p:nvPicPr>
        <p:blipFill rotWithShape="1">
          <a:blip r:embed="rId3" cstate="print"/>
          <a:srcRect l="50378" t="11799" r="2419" b="29961"/>
          <a:stretch/>
        </p:blipFill>
        <p:spPr>
          <a:xfrm>
            <a:off x="5112420" y="3061315"/>
            <a:ext cx="2921779" cy="2532637"/>
          </a:xfrm>
          <a:prstGeom prst="rect">
            <a:avLst/>
          </a:prstGeom>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244" t="18843" r="37589" b="19589"/>
          <a:stretch/>
        </p:blipFill>
        <p:spPr bwMode="auto">
          <a:xfrm>
            <a:off x="3227107" y="656398"/>
            <a:ext cx="2883984" cy="2367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76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was-2012-12-01.jpg"/>
          <p:cNvPicPr>
            <a:picLocks noChangeAspect="1"/>
          </p:cNvPicPr>
          <p:nvPr/>
        </p:nvPicPr>
        <p:blipFill rotWithShape="1">
          <a:blip r:embed="rId3"/>
          <a:srcRect l="1826" r="1932"/>
          <a:stretch/>
        </p:blipFill>
        <p:spPr>
          <a:xfrm>
            <a:off x="33398" y="461665"/>
            <a:ext cx="7963072" cy="6205430"/>
          </a:xfrm>
          <a:prstGeom prst="rect">
            <a:avLst/>
          </a:prstGeom>
        </p:spPr>
      </p:pic>
      <p:sp>
        <p:nvSpPr>
          <p:cNvPr id="5" name="TextBox 4"/>
          <p:cNvSpPr txBox="1"/>
          <p:nvPr/>
        </p:nvSpPr>
        <p:spPr>
          <a:xfrm>
            <a:off x="3769393" y="5928431"/>
            <a:ext cx="3221664" cy="738664"/>
          </a:xfrm>
          <a:prstGeom prst="rect">
            <a:avLst/>
          </a:prstGeom>
          <a:noFill/>
        </p:spPr>
        <p:txBody>
          <a:bodyPr wrap="square" rtlCol="0">
            <a:spAutoFit/>
          </a:bodyPr>
          <a:lstStyle/>
          <a:p>
            <a:r>
              <a:rPr lang="en-US" sz="1400" b="1" dirty="0" smtClean="0">
                <a:latin typeface="Calibri" panose="020F0502020204030204" pitchFamily="34" charset="0"/>
                <a:cs typeface="Calibri" panose="020F0502020204030204" pitchFamily="34" charset="0"/>
              </a:rPr>
              <a:t>NHGRI GWAS Catalog</a:t>
            </a:r>
          </a:p>
          <a:p>
            <a:r>
              <a:rPr lang="en-US" sz="1400" b="1" dirty="0" smtClean="0">
                <a:latin typeface="Calibri" panose="020F0502020204030204" pitchFamily="34" charset="0"/>
                <a:cs typeface="Calibri" panose="020F0502020204030204" pitchFamily="34" charset="0"/>
              </a:rPr>
              <a:t>www.genome.gov/GWAStudies</a:t>
            </a:r>
          </a:p>
          <a:p>
            <a:r>
              <a:rPr lang="en-US" sz="1400" b="1" dirty="0" smtClean="0">
                <a:latin typeface="Calibri" panose="020F0502020204030204" pitchFamily="34" charset="0"/>
                <a:cs typeface="Calibri" panose="020F0502020204030204" pitchFamily="34" charset="0"/>
              </a:rPr>
              <a:t>www.ebi.ac.uk/fgpt/gwas/ </a:t>
            </a:r>
            <a:endParaRPr lang="en-US" sz="1400" b="1" dirty="0">
              <a:latin typeface="Calibri" panose="020F0502020204030204" pitchFamily="34" charset="0"/>
              <a:cs typeface="Calibri" panose="020F0502020204030204" pitchFamily="34" charset="0"/>
            </a:endParaRPr>
          </a:p>
        </p:txBody>
      </p:sp>
      <p:sp>
        <p:nvSpPr>
          <p:cNvPr id="3" name="TextBox 2"/>
          <p:cNvSpPr txBox="1"/>
          <p:nvPr/>
        </p:nvSpPr>
        <p:spPr>
          <a:xfrm>
            <a:off x="1360967" y="0"/>
            <a:ext cx="7084171" cy="461665"/>
          </a:xfrm>
          <a:prstGeom prst="rect">
            <a:avLst/>
          </a:prstGeom>
          <a:noFill/>
        </p:spPr>
        <p:txBody>
          <a:bodyPr wrap="square" rtlCol="0">
            <a:spAutoFit/>
          </a:bodyPr>
          <a:lstStyle/>
          <a:p>
            <a:pPr algn="ctr"/>
            <a:r>
              <a:rPr lang="en-US" sz="2400" dirty="0" smtClean="0">
                <a:latin typeface="Calibri" panose="020F0502020204030204" pitchFamily="34" charset="0"/>
                <a:cs typeface="Calibri" panose="020F0502020204030204" pitchFamily="34" charset="0"/>
              </a:rPr>
              <a:t>Published GWAS at p≤5X10</a:t>
            </a:r>
            <a:r>
              <a:rPr lang="en-US" sz="2400" baseline="30000" dirty="0" smtClean="0">
                <a:latin typeface="Calibri" panose="020F0502020204030204" pitchFamily="34" charset="0"/>
                <a:cs typeface="Calibri" panose="020F0502020204030204" pitchFamily="34" charset="0"/>
              </a:rPr>
              <a:t>-8</a:t>
            </a:r>
            <a:r>
              <a:rPr lang="en-US" sz="2400" dirty="0" smtClean="0">
                <a:latin typeface="Calibri" panose="020F0502020204030204" pitchFamily="34" charset="0"/>
                <a:cs typeface="Calibri" panose="020F0502020204030204" pitchFamily="34" charset="0"/>
              </a:rPr>
              <a:t> for 17 trait categories</a:t>
            </a:r>
            <a:endParaRPr lang="en-US" sz="2400" dirty="0">
              <a:latin typeface="Calibri" panose="020F0502020204030204" pitchFamily="34" charset="0"/>
              <a:cs typeface="Calibri" panose="020F0502020204030204" pitchFamily="34" charset="0"/>
            </a:endParaRPr>
          </a:p>
        </p:txBody>
      </p:sp>
      <p:pic>
        <p:nvPicPr>
          <p:cNvPr id="1026" name="Picture 2" descr="http://www.ebi.ac.uk/fgpt/gwas/images/Legend.png"/>
          <p:cNvPicPr>
            <a:picLocks noChangeAspect="1" noChangeArrowheads="1"/>
          </p:cNvPicPr>
          <p:nvPr/>
        </p:nvPicPr>
        <p:blipFill rotWithShape="1">
          <a:blip r:embed="rId4">
            <a:extLst>
              <a:ext uri="{28A0092B-C50C-407E-A947-70E740481C1C}">
                <a14:useLocalDpi xmlns:a14="http://schemas.microsoft.com/office/drawing/2010/main" val="0"/>
              </a:ext>
            </a:extLst>
          </a:blip>
          <a:srcRect r="67819" b="3082"/>
          <a:stretch/>
        </p:blipFill>
        <p:spPr bwMode="auto">
          <a:xfrm>
            <a:off x="7746263" y="4639696"/>
            <a:ext cx="1397749" cy="213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96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41018"/>
            <a:ext cx="9126630" cy="1274763"/>
          </a:xfrm>
        </p:spPr>
        <p:txBody>
          <a:bodyPr/>
          <a:lstStyle/>
          <a:p>
            <a:pPr algn="ctr"/>
            <a:r>
              <a:rPr lang="en-US" sz="4000" b="0" dirty="0" smtClean="0">
                <a:latin typeface="Calibri" pitchFamily="34" charset="0"/>
              </a:rPr>
              <a:t>Burden of disease in Africa</a:t>
            </a:r>
            <a:endParaRPr lang="en-GB" sz="4000" b="0" dirty="0">
              <a:latin typeface="Calibri" pitchFamily="34" charset="0"/>
            </a:endParaRPr>
          </a:p>
        </p:txBody>
      </p:sp>
      <p:sp>
        <p:nvSpPr>
          <p:cNvPr id="4" name="Content Placeholder 3"/>
          <p:cNvSpPr>
            <a:spLocks noGrp="1"/>
          </p:cNvSpPr>
          <p:nvPr>
            <p:ph idx="1"/>
          </p:nvPr>
        </p:nvSpPr>
        <p:spPr>
          <a:xfrm>
            <a:off x="161511" y="747738"/>
            <a:ext cx="8730970" cy="4886507"/>
          </a:xfrm>
        </p:spPr>
        <p:txBody>
          <a:bodyPr/>
          <a:lstStyle/>
          <a:p>
            <a:pPr marL="0" lvl="1" indent="0">
              <a:buNone/>
            </a:pPr>
            <a:endParaRPr lang="en-GB" sz="2000" dirty="0" smtClean="0">
              <a:latin typeface="Calibri" pitchFamily="34" charset="0"/>
            </a:endParaRPr>
          </a:p>
        </p:txBody>
      </p:sp>
      <p:pic>
        <p:nvPicPr>
          <p:cNvPr id="18" name="Picture 17" descr="CPPR-2011-SEN-CPO19-2-scr-300x225.jpg"/>
          <p:cNvPicPr>
            <a:picLocks noChangeAspect="1"/>
          </p:cNvPicPr>
          <p:nvPr/>
        </p:nvPicPr>
        <p:blipFill>
          <a:blip r:embed="rId3" cstate="print"/>
          <a:stretch>
            <a:fillRect/>
          </a:stretch>
        </p:blipFill>
        <p:spPr>
          <a:xfrm>
            <a:off x="5652120" y="4599130"/>
            <a:ext cx="1845205" cy="1383904"/>
          </a:xfrm>
          <a:prstGeom prst="rect">
            <a:avLst/>
          </a:prstGeom>
        </p:spPr>
      </p:pic>
      <p:pic>
        <p:nvPicPr>
          <p:cNvPr id="19" name="Picture 18" descr="nigeria_clinic.jpg"/>
          <p:cNvPicPr>
            <a:picLocks noChangeAspect="1"/>
          </p:cNvPicPr>
          <p:nvPr/>
        </p:nvPicPr>
        <p:blipFill>
          <a:blip r:embed="rId4" cstate="print"/>
          <a:stretch>
            <a:fillRect/>
          </a:stretch>
        </p:blipFill>
        <p:spPr>
          <a:xfrm>
            <a:off x="881590" y="1133745"/>
            <a:ext cx="2548865" cy="1632867"/>
          </a:xfrm>
          <a:prstGeom prst="rect">
            <a:avLst/>
          </a:prstGeom>
        </p:spPr>
      </p:pic>
      <p:pic>
        <p:nvPicPr>
          <p:cNvPr id="20" name="Picture 19" descr="malimj10.jpg"/>
          <p:cNvPicPr>
            <a:picLocks noChangeAspect="1"/>
          </p:cNvPicPr>
          <p:nvPr/>
        </p:nvPicPr>
        <p:blipFill>
          <a:blip r:embed="rId5" cstate="print"/>
          <a:stretch>
            <a:fillRect/>
          </a:stretch>
        </p:blipFill>
        <p:spPr>
          <a:xfrm>
            <a:off x="3221850" y="3383995"/>
            <a:ext cx="1527317" cy="2303875"/>
          </a:xfrm>
          <a:prstGeom prst="rect">
            <a:avLst/>
          </a:prstGeom>
        </p:spPr>
      </p:pic>
      <p:pic>
        <p:nvPicPr>
          <p:cNvPr id="21" name="Picture 20" descr="africa_hiv.png"/>
          <p:cNvPicPr>
            <a:picLocks noChangeAspect="1"/>
          </p:cNvPicPr>
          <p:nvPr/>
        </p:nvPicPr>
        <p:blipFill>
          <a:blip r:embed="rId6" cstate="print"/>
          <a:stretch>
            <a:fillRect/>
          </a:stretch>
        </p:blipFill>
        <p:spPr>
          <a:xfrm>
            <a:off x="521550" y="3136467"/>
            <a:ext cx="1980220" cy="272280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970" y="1916832"/>
            <a:ext cx="2847975" cy="1600200"/>
          </a:xfrm>
          <a:prstGeom prst="rect">
            <a:avLst/>
          </a:prstGeom>
        </p:spPr>
      </p:pic>
    </p:spTree>
    <p:extLst>
      <p:ext uri="{BB962C8B-B14F-4D97-AF65-F5344CB8AC3E}">
        <p14:creationId xmlns:p14="http://schemas.microsoft.com/office/powerpoint/2010/main" val="3665802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10246"/>
            <a:ext cx="8229600" cy="468982"/>
          </a:xfrm>
        </p:spPr>
        <p:txBody>
          <a:bodyPr>
            <a:noAutofit/>
          </a:bodyPr>
          <a:lstStyle/>
          <a:p>
            <a:pPr algn="ctr"/>
            <a:r>
              <a:rPr lang="en-US" sz="3600" dirty="0" smtClean="0">
                <a:latin typeface="Calibri" panose="020F0502020204030204" pitchFamily="34" charset="0"/>
              </a:rPr>
              <a:t>Large-scale GWAS in a Ugandan cohort</a:t>
            </a:r>
            <a:endParaRPr lang="en-US" sz="3600" dirty="0">
              <a:latin typeface="Calibri" panose="020F0502020204030204" pitchFamily="34" charset="0"/>
            </a:endParaRPr>
          </a:p>
        </p:txBody>
      </p:sp>
      <p:sp>
        <p:nvSpPr>
          <p:cNvPr id="3" name="Content Placeholder 2"/>
          <p:cNvSpPr>
            <a:spLocks noGrp="1"/>
          </p:cNvSpPr>
          <p:nvPr>
            <p:ph idx="1"/>
          </p:nvPr>
        </p:nvSpPr>
        <p:spPr>
          <a:xfrm>
            <a:off x="20898" y="1268760"/>
            <a:ext cx="8871581" cy="3455973"/>
          </a:xfrm>
        </p:spPr>
        <p:txBody>
          <a:bodyPr>
            <a:normAutofit/>
          </a:bodyPr>
          <a:lstStyle/>
          <a:p>
            <a:r>
              <a:rPr lang="en-US" sz="2400" b="0" dirty="0" smtClean="0">
                <a:latin typeface="Calibri" panose="020F0502020204030204" pitchFamily="34" charset="0"/>
              </a:rPr>
              <a:t>~7000 individuals from the General Population Cohort</a:t>
            </a:r>
          </a:p>
          <a:p>
            <a:pPr lvl="1"/>
            <a:r>
              <a:rPr lang="en-US" sz="2400" b="0" dirty="0" smtClean="0">
                <a:latin typeface="Calibri" panose="020F0502020204030204" pitchFamily="34" charset="0"/>
              </a:rPr>
              <a:t>2000 with whole genome sequence 4x</a:t>
            </a:r>
          </a:p>
          <a:p>
            <a:pPr lvl="1"/>
            <a:r>
              <a:rPr lang="en-US" sz="2400" b="0" dirty="0" smtClean="0">
                <a:latin typeface="Calibri" panose="020F0502020204030204" pitchFamily="34" charset="0"/>
              </a:rPr>
              <a:t>5000 with Omni 2.5M genotypes</a:t>
            </a:r>
          </a:p>
          <a:p>
            <a:pPr lvl="1"/>
            <a:r>
              <a:rPr lang="en-US" sz="2400" b="0" dirty="0" smtClean="0">
                <a:latin typeface="Calibri" panose="020F0502020204030204" pitchFamily="34" charset="0"/>
              </a:rPr>
              <a:t>50 phenotypic traits: hematological, anthropometric, blood pressure, metabolic, liver function and infectious disease traits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0663" y="3875401"/>
            <a:ext cx="1343265" cy="2386863"/>
          </a:xfrm>
          <a:prstGeom prst="rect">
            <a:avLst/>
          </a:prstGeom>
        </p:spPr>
      </p:pic>
      <p:pic>
        <p:nvPicPr>
          <p:cNvPr id="8" name="Picture 7" descr="Uganda-map"/>
          <p:cNvPicPr>
            <a:picLocks noChangeAspect="1" noChangeArrowheads="1"/>
          </p:cNvPicPr>
          <p:nvPr/>
        </p:nvPicPr>
        <p:blipFill>
          <a:blip r:embed="rId3" cstate="print">
            <a:extLst>
              <a:ext uri="{28A0092B-C50C-407E-A947-70E740481C1C}">
                <a14:useLocalDpi xmlns:a14="http://schemas.microsoft.com/office/drawing/2010/main" val="0"/>
              </a:ext>
            </a:extLst>
          </a:blip>
          <a:srcRect l="1639" t="742" r="1253" b="1292"/>
          <a:stretch>
            <a:fillRect/>
          </a:stretch>
        </p:blipFill>
        <p:spPr bwMode="auto">
          <a:xfrm>
            <a:off x="272672" y="3813992"/>
            <a:ext cx="2226056" cy="24482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rotWithShape="1">
          <a:blip r:embed="rId4"/>
          <a:srcRect l="9473" t="10386" r="12466" b="8159"/>
          <a:stretch/>
        </p:blipFill>
        <p:spPr>
          <a:xfrm>
            <a:off x="5337185" y="3589285"/>
            <a:ext cx="2687697" cy="2103415"/>
          </a:xfrm>
          <a:prstGeom prst="rect">
            <a:avLst/>
          </a:prstGeom>
        </p:spPr>
      </p:pic>
      <p:sp>
        <p:nvSpPr>
          <p:cNvPr id="4" name="Rectangle 3"/>
          <p:cNvSpPr/>
          <p:nvPr/>
        </p:nvSpPr>
        <p:spPr>
          <a:xfrm>
            <a:off x="3923928" y="5626854"/>
            <a:ext cx="4940490" cy="1231106"/>
          </a:xfrm>
          <a:prstGeom prst="rect">
            <a:avLst/>
          </a:prstGeom>
        </p:spPr>
        <p:txBody>
          <a:bodyPr wrap="square">
            <a:spAutoFit/>
          </a:bodyPr>
          <a:lstStyle/>
          <a:p>
            <a:pPr lvl="1"/>
            <a:r>
              <a:rPr lang="en-US" sz="2000" dirty="0">
                <a:latin typeface="Calibri" panose="020F0502020204030204" pitchFamily="34" charset="0"/>
              </a:rPr>
              <a:t>Liver enzymes- ALT</a:t>
            </a:r>
          </a:p>
          <a:p>
            <a:pPr lvl="2"/>
            <a:r>
              <a:rPr lang="en-US" i="1" dirty="0">
                <a:latin typeface="Calibri" panose="020F0502020204030204" pitchFamily="34" charset="0"/>
              </a:rPr>
              <a:t>GPT</a:t>
            </a:r>
            <a:r>
              <a:rPr lang="en-US" dirty="0">
                <a:latin typeface="Calibri" panose="020F0502020204030204" pitchFamily="34" charset="0"/>
              </a:rPr>
              <a:t> gene- produces </a:t>
            </a:r>
            <a:r>
              <a:rPr lang="en-US" dirty="0" smtClean="0">
                <a:latin typeface="Calibri" panose="020F0502020204030204" pitchFamily="34" charset="0"/>
              </a:rPr>
              <a:t>enzyme</a:t>
            </a:r>
          </a:p>
          <a:p>
            <a:pPr lvl="2"/>
            <a:r>
              <a:rPr lang="en-US" dirty="0" smtClean="0">
                <a:latin typeface="Calibri" panose="020F0502020204030204" pitchFamily="34" charset="0"/>
              </a:rPr>
              <a:t>Monomorphic in Europeans </a:t>
            </a:r>
          </a:p>
          <a:p>
            <a:pPr lvl="2"/>
            <a:r>
              <a:rPr lang="en-US" dirty="0" smtClean="0">
                <a:latin typeface="Calibri" panose="020F0502020204030204" pitchFamily="34" charset="0"/>
              </a:rPr>
              <a:t>Ugandan frequency: 26%</a:t>
            </a:r>
            <a:endParaRPr lang="en-US" dirty="0">
              <a:latin typeface="Calibri" panose="020F0502020204030204" pitchFamily="34" charset="0"/>
            </a:endParaRPr>
          </a:p>
        </p:txBody>
      </p:sp>
    </p:spTree>
    <p:extLst>
      <p:ext uri="{BB962C8B-B14F-4D97-AF65-F5344CB8AC3E}">
        <p14:creationId xmlns:p14="http://schemas.microsoft.com/office/powerpoint/2010/main" val="39624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20888" y="1844675"/>
            <a:ext cx="4495800" cy="4514850"/>
            <a:chOff x="1824" y="633"/>
            <a:chExt cx="2834" cy="2849"/>
          </a:xfrm>
        </p:grpSpPr>
        <p:sp>
          <p:nvSpPr>
            <p:cNvPr id="17417" name="Puzzle3"/>
            <p:cNvSpPr>
              <a:spLocks noEditPoints="1" noChangeArrowheads="1"/>
            </p:cNvSpPr>
            <p:nvPr/>
          </p:nvSpPr>
          <p:spPr bwMode="auto">
            <a:xfrm>
              <a:off x="3204" y="633"/>
              <a:ext cx="1114" cy="1514"/>
            </a:xfrm>
            <a:custGeom>
              <a:avLst/>
              <a:gdLst>
                <a:gd name="T0" fmla="*/ 28 w 21600"/>
                <a:gd name="T1" fmla="*/ 78 h 21600"/>
                <a:gd name="T2" fmla="*/ 55 w 21600"/>
                <a:gd name="T3" fmla="*/ 104 h 21600"/>
                <a:gd name="T4" fmla="*/ 35 w 21600"/>
                <a:gd name="T5" fmla="*/ 68 h 21600"/>
                <a:gd name="T6" fmla="*/ 55 w 21600"/>
                <a:gd name="T7" fmla="*/ 34 h 21600"/>
                <a:gd name="T8" fmla="*/ 28 w 21600"/>
                <a:gd name="T9" fmla="*/ 0 h 21600"/>
                <a:gd name="T10" fmla="*/ 2 w 21600"/>
                <a:gd name="T11" fmla="*/ 33 h 21600"/>
                <a:gd name="T12" fmla="*/ 21 w 21600"/>
                <a:gd name="T13" fmla="*/ 66 h 21600"/>
                <a:gd name="T14" fmla="*/ 2 w 21600"/>
                <a:gd name="T15" fmla="*/ 104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en-US">
                <a:latin typeface="Calibri" pitchFamily="34" charset="0"/>
              </a:endParaRPr>
            </a:p>
          </p:txBody>
        </p:sp>
        <p:sp>
          <p:nvSpPr>
            <p:cNvPr id="17418" name="Puzzle2"/>
            <p:cNvSpPr>
              <a:spLocks noEditPoints="1" noChangeArrowheads="1"/>
            </p:cNvSpPr>
            <p:nvPr/>
          </p:nvSpPr>
          <p:spPr bwMode="auto">
            <a:xfrm>
              <a:off x="2880" y="1736"/>
              <a:ext cx="1778" cy="1379"/>
            </a:xfrm>
            <a:custGeom>
              <a:avLst/>
              <a:gdLst>
                <a:gd name="T0" fmla="*/ 0 w 21600"/>
                <a:gd name="T1" fmla="*/ 55 h 21600"/>
                <a:gd name="T2" fmla="*/ 28 w 21600"/>
                <a:gd name="T3" fmla="*/ 86 h 21600"/>
                <a:gd name="T4" fmla="*/ 70 w 21600"/>
                <a:gd name="T5" fmla="*/ 57 h 21600"/>
                <a:gd name="T6" fmla="*/ 114 w 21600"/>
                <a:gd name="T7" fmla="*/ 86 h 21600"/>
                <a:gd name="T8" fmla="*/ 146 w 21600"/>
                <a:gd name="T9" fmla="*/ 61 h 21600"/>
                <a:gd name="T10" fmla="*/ 114 w 21600"/>
                <a:gd name="T11" fmla="*/ 23 h 21600"/>
                <a:gd name="T12" fmla="*/ 73 w 21600"/>
                <a:gd name="T13" fmla="*/ 0 h 21600"/>
                <a:gd name="T14" fmla="*/ 28 w 21600"/>
                <a:gd name="T15" fmla="*/ 24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latin typeface="Calibri" pitchFamily="34" charset="0"/>
              </a:endParaRPr>
            </a:p>
          </p:txBody>
        </p:sp>
        <p:sp>
          <p:nvSpPr>
            <p:cNvPr id="17419" name="Puzzle4"/>
            <p:cNvSpPr>
              <a:spLocks noEditPoints="1" noChangeArrowheads="1"/>
            </p:cNvSpPr>
            <p:nvPr/>
          </p:nvSpPr>
          <p:spPr bwMode="auto">
            <a:xfrm>
              <a:off x="2192" y="1719"/>
              <a:ext cx="1072" cy="1763"/>
            </a:xfrm>
            <a:custGeom>
              <a:avLst/>
              <a:gdLst>
                <a:gd name="T0" fmla="*/ 20 w 21600"/>
                <a:gd name="T1" fmla="*/ 77 h 21600"/>
                <a:gd name="T2" fmla="*/ 1 w 21600"/>
                <a:gd name="T3" fmla="*/ 113 h 21600"/>
                <a:gd name="T4" fmla="*/ 28 w 21600"/>
                <a:gd name="T5" fmla="*/ 144 h 21600"/>
                <a:gd name="T6" fmla="*/ 52 w 21600"/>
                <a:gd name="T7" fmla="*/ 112 h 21600"/>
                <a:gd name="T8" fmla="*/ 34 w 21600"/>
                <a:gd name="T9" fmla="*/ 73 h 21600"/>
                <a:gd name="T10" fmla="*/ 52 w 21600"/>
                <a:gd name="T11" fmla="*/ 31 h 21600"/>
                <a:gd name="T12" fmla="*/ 27 w 21600"/>
                <a:gd name="T13" fmla="*/ 0 h 21600"/>
                <a:gd name="T14" fmla="*/ 1 w 21600"/>
                <a:gd name="T15" fmla="*/ 31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latin typeface="Calibri" pitchFamily="34" charset="0"/>
              </a:endParaRPr>
            </a:p>
          </p:txBody>
        </p:sp>
        <p:sp>
          <p:nvSpPr>
            <p:cNvPr id="17420" name="Puzzle1"/>
            <p:cNvSpPr>
              <a:spLocks noEditPoints="1" noChangeArrowheads="1"/>
            </p:cNvSpPr>
            <p:nvPr/>
          </p:nvSpPr>
          <p:spPr bwMode="auto">
            <a:xfrm>
              <a:off x="1824" y="1091"/>
              <a:ext cx="1800" cy="1051"/>
            </a:xfrm>
            <a:custGeom>
              <a:avLst/>
              <a:gdLst>
                <a:gd name="T0" fmla="*/ 116 w 21600"/>
                <a:gd name="T1" fmla="*/ 50 h 21600"/>
                <a:gd name="T2" fmla="*/ 118 w 21600"/>
                <a:gd name="T3" fmla="*/ 1 h 21600"/>
                <a:gd name="T4" fmla="*/ 33 w 21600"/>
                <a:gd name="T5" fmla="*/ 2 h 21600"/>
                <a:gd name="T6" fmla="*/ 35 w 21600"/>
                <a:gd name="T7" fmla="*/ 50 h 21600"/>
                <a:gd name="T8" fmla="*/ 75 w 21600"/>
                <a:gd name="T9" fmla="*/ 31 h 21600"/>
                <a:gd name="T10" fmla="*/ 75 w 21600"/>
                <a:gd name="T11" fmla="*/ 21 h 21600"/>
                <a:gd name="T12" fmla="*/ 150 w 21600"/>
                <a:gd name="T13" fmla="*/ 24 h 21600"/>
                <a:gd name="T14" fmla="*/ 0 w 21600"/>
                <a:gd name="T15" fmla="*/ 24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en-US">
                <a:latin typeface="Calibri" pitchFamily="34" charset="0"/>
              </a:endParaRPr>
            </a:p>
          </p:txBody>
        </p:sp>
      </p:grpSp>
      <p:sp>
        <p:nvSpPr>
          <p:cNvPr id="17410" name="Rectangle 7"/>
          <p:cNvSpPr>
            <a:spLocks noGrp="1" noChangeArrowheads="1"/>
          </p:cNvSpPr>
          <p:nvPr>
            <p:ph type="title" idx="4294967295"/>
          </p:nvPr>
        </p:nvSpPr>
        <p:spPr>
          <a:xfrm>
            <a:off x="107950" y="115888"/>
            <a:ext cx="8893175" cy="1143000"/>
          </a:xfrm>
        </p:spPr>
        <p:txBody>
          <a:bodyPr anchor="ctr"/>
          <a:lstStyle/>
          <a:p>
            <a:pPr algn="ctr"/>
            <a:r>
              <a:rPr lang="en-GB" sz="4000" dirty="0" smtClean="0">
                <a:latin typeface="Calibri" pitchFamily="34" charset="0"/>
              </a:rPr>
              <a:t>Genetic architecture of complex traits</a:t>
            </a:r>
            <a:endParaRPr lang="en-US" sz="4000" dirty="0" smtClean="0">
              <a:latin typeface="Calibri" pitchFamily="34" charset="0"/>
            </a:endParaRPr>
          </a:p>
        </p:txBody>
      </p:sp>
      <p:sp>
        <p:nvSpPr>
          <p:cNvPr id="17411" name="Text Box 8"/>
          <p:cNvSpPr txBox="1">
            <a:spLocks noChangeArrowheads="1"/>
          </p:cNvSpPr>
          <p:nvPr/>
        </p:nvSpPr>
        <p:spPr bwMode="auto">
          <a:xfrm>
            <a:off x="306388" y="1239838"/>
            <a:ext cx="29527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Common variants</a:t>
            </a:r>
            <a:endParaRPr lang="en-US" sz="2800" b="0">
              <a:latin typeface="Calibri" pitchFamily="34" charset="0"/>
            </a:endParaRPr>
          </a:p>
        </p:txBody>
      </p:sp>
      <p:sp>
        <p:nvSpPr>
          <p:cNvPr id="17412" name="Text Box 9"/>
          <p:cNvSpPr txBox="1">
            <a:spLocks noChangeArrowheads="1"/>
          </p:cNvSpPr>
          <p:nvPr/>
        </p:nvSpPr>
        <p:spPr bwMode="auto">
          <a:xfrm>
            <a:off x="5778500" y="1252538"/>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Rare variants</a:t>
            </a:r>
            <a:endParaRPr lang="en-US" sz="2800" b="0">
              <a:latin typeface="Calibri" pitchFamily="34" charset="0"/>
            </a:endParaRPr>
          </a:p>
        </p:txBody>
      </p:sp>
      <p:sp>
        <p:nvSpPr>
          <p:cNvPr id="17413" name="Text Box 10"/>
          <p:cNvSpPr txBox="1">
            <a:spLocks noChangeArrowheads="1"/>
          </p:cNvSpPr>
          <p:nvPr/>
        </p:nvSpPr>
        <p:spPr bwMode="auto">
          <a:xfrm>
            <a:off x="738188" y="6303004"/>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Small effect size</a:t>
            </a:r>
            <a:endParaRPr lang="en-US" sz="2800" b="0">
              <a:latin typeface="Calibri" pitchFamily="34" charset="0"/>
            </a:endParaRPr>
          </a:p>
        </p:txBody>
      </p:sp>
      <p:sp>
        <p:nvSpPr>
          <p:cNvPr id="17414" name="Text Box 11"/>
          <p:cNvSpPr txBox="1">
            <a:spLocks noChangeArrowheads="1"/>
          </p:cNvSpPr>
          <p:nvPr/>
        </p:nvSpPr>
        <p:spPr bwMode="auto">
          <a:xfrm>
            <a:off x="5275263" y="6303004"/>
            <a:ext cx="2520950" cy="519112"/>
          </a:xfrm>
          <a:prstGeom prst="rect">
            <a:avLst/>
          </a:prstGeom>
          <a:noFill/>
          <a:ln w="9525">
            <a:noFill/>
            <a:miter lim="800000"/>
            <a:headEnd/>
            <a:tailEnd/>
          </a:ln>
        </p:spPr>
        <p:txBody>
          <a:bodyPr>
            <a:spAutoFit/>
          </a:bodyPr>
          <a:lstStyle/>
          <a:p>
            <a:pPr>
              <a:spcBef>
                <a:spcPct val="50000"/>
              </a:spcBef>
            </a:pPr>
            <a:r>
              <a:rPr lang="en-GB" sz="2800" b="0">
                <a:latin typeface="Calibri" pitchFamily="34" charset="0"/>
              </a:rPr>
              <a:t>Large effect size</a:t>
            </a:r>
            <a:endParaRPr lang="en-US" sz="2800" b="0">
              <a:latin typeface="Calibri" pitchFamily="34" charset="0"/>
            </a:endParaRPr>
          </a:p>
        </p:txBody>
      </p:sp>
      <p:sp>
        <p:nvSpPr>
          <p:cNvPr id="17415" name="AutoShape 12"/>
          <p:cNvSpPr>
            <a:spLocks noChangeArrowheads="1"/>
          </p:cNvSpPr>
          <p:nvPr/>
        </p:nvSpPr>
        <p:spPr bwMode="auto">
          <a:xfrm>
            <a:off x="3563938" y="1557338"/>
            <a:ext cx="1368425" cy="71437"/>
          </a:xfrm>
          <a:prstGeom prst="rightArrow">
            <a:avLst>
              <a:gd name="adj1" fmla="val 50000"/>
              <a:gd name="adj2" fmla="val 478892"/>
            </a:avLst>
          </a:prstGeom>
          <a:solidFill>
            <a:schemeClr val="accent2"/>
          </a:solidFill>
          <a:ln w="9525">
            <a:solidFill>
              <a:schemeClr val="tx1"/>
            </a:solidFill>
            <a:miter lim="800000"/>
            <a:headEnd/>
            <a:tailEnd/>
          </a:ln>
        </p:spPr>
        <p:txBody>
          <a:bodyPr wrap="none" anchor="ctr"/>
          <a:lstStyle/>
          <a:p>
            <a:endParaRPr lang="en-US" b="0">
              <a:latin typeface="Calibri" pitchFamily="34" charset="0"/>
            </a:endParaRPr>
          </a:p>
        </p:txBody>
      </p:sp>
      <p:sp>
        <p:nvSpPr>
          <p:cNvPr id="17416" name="AutoShape 13"/>
          <p:cNvSpPr>
            <a:spLocks noChangeArrowheads="1"/>
          </p:cNvSpPr>
          <p:nvPr/>
        </p:nvSpPr>
        <p:spPr bwMode="auto">
          <a:xfrm>
            <a:off x="3563938" y="6583991"/>
            <a:ext cx="1368425" cy="71438"/>
          </a:xfrm>
          <a:prstGeom prst="rightArrow">
            <a:avLst>
              <a:gd name="adj1" fmla="val 50000"/>
              <a:gd name="adj2" fmla="val 478886"/>
            </a:avLst>
          </a:prstGeom>
          <a:solidFill>
            <a:schemeClr val="accent2"/>
          </a:solidFill>
          <a:ln w="9525">
            <a:solidFill>
              <a:schemeClr val="tx1"/>
            </a:solidFill>
            <a:miter lim="800000"/>
            <a:headEnd/>
            <a:tailEnd/>
          </a:ln>
        </p:spPr>
        <p:txBody>
          <a:bodyPr wrap="none" anchor="ctr"/>
          <a:lstStyle/>
          <a:p>
            <a:endParaRPr lang="en-US" b="0">
              <a:latin typeface="Calibri" pitchFamily="34" charset="0"/>
            </a:endParaRPr>
          </a:p>
        </p:txBody>
      </p:sp>
    </p:spTree>
    <p:extLst>
      <p:ext uri="{BB962C8B-B14F-4D97-AF65-F5344CB8AC3E}">
        <p14:creationId xmlns:p14="http://schemas.microsoft.com/office/powerpoint/2010/main" val="35694411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03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838200" y="1600200"/>
            <a:ext cx="7346950" cy="1979613"/>
          </a:xfrm>
          <a:solidFill>
            <a:srgbClr val="CCECFF"/>
          </a:solidFill>
        </p:spPr>
        <p:txBody>
          <a:bodyPr/>
          <a:lstStyle/>
          <a:p>
            <a:pPr eaLnBrk="1" hangingPunct="1">
              <a:buFont typeface="Wingdings" pitchFamily="2" charset="2"/>
              <a:buNone/>
            </a:pPr>
            <a:r>
              <a:rPr lang="en-GB" altLang="en-US" sz="2000" smtClean="0"/>
              <a:t>Large sample collections</a:t>
            </a:r>
          </a:p>
        </p:txBody>
      </p:sp>
      <p:grpSp>
        <p:nvGrpSpPr>
          <p:cNvPr id="5124" name="Group 8"/>
          <p:cNvGrpSpPr>
            <a:grpSpLocks/>
          </p:cNvGrpSpPr>
          <p:nvPr/>
        </p:nvGrpSpPr>
        <p:grpSpPr bwMode="auto">
          <a:xfrm>
            <a:off x="4678363" y="1719263"/>
            <a:ext cx="2376487" cy="1717675"/>
            <a:chOff x="2132" y="1108"/>
            <a:chExt cx="1497" cy="1082"/>
          </a:xfrm>
        </p:grpSpPr>
        <p:pic>
          <p:nvPicPr>
            <p:cNvPr id="5128" name="Picture 9" descr="blueon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 y="1542"/>
              <a:ext cx="914"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0" descr="dona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 y="1776"/>
              <a:ext cx="73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1" descr="mws-logo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 y="2028"/>
              <a:ext cx="14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2" descr="logo_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 y="1108"/>
              <a:ext cx="58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5" name="Picture 25" descr="POBI_logo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2133600"/>
            <a:ext cx="7715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6600" y="2565400"/>
            <a:ext cx="5921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5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2420938"/>
            <a:ext cx="1008063"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1929227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4294967295"/>
          </p:nvPr>
        </p:nvSpPr>
        <p:spPr>
          <a:xfrm>
            <a:off x="838200" y="1600200"/>
            <a:ext cx="7346950" cy="1979613"/>
          </a:xfrm>
          <a:solidFill>
            <a:srgbClr val="CCECFF"/>
          </a:solidFill>
        </p:spPr>
        <p:txBody>
          <a:bodyPr/>
          <a:lstStyle/>
          <a:p>
            <a:pPr eaLnBrk="1" hangingPunct="1">
              <a:buFont typeface="Wingdings" pitchFamily="2" charset="2"/>
              <a:buNone/>
            </a:pPr>
            <a:r>
              <a:rPr lang="en-GB" altLang="en-US" sz="2000" smtClean="0"/>
              <a:t>Large sample collections</a:t>
            </a:r>
          </a:p>
        </p:txBody>
      </p:sp>
      <p:grpSp>
        <p:nvGrpSpPr>
          <p:cNvPr id="6148" name="Group 4"/>
          <p:cNvGrpSpPr>
            <a:grpSpLocks/>
          </p:cNvGrpSpPr>
          <p:nvPr/>
        </p:nvGrpSpPr>
        <p:grpSpPr bwMode="auto">
          <a:xfrm>
            <a:off x="1879600" y="1719263"/>
            <a:ext cx="5175250" cy="1717675"/>
            <a:chOff x="369" y="1108"/>
            <a:chExt cx="3260" cy="1082"/>
          </a:xfrm>
        </p:grpSpPr>
        <p:grpSp>
          <p:nvGrpSpPr>
            <p:cNvPr id="6152" name="Group 5"/>
            <p:cNvGrpSpPr>
              <a:grpSpLocks/>
            </p:cNvGrpSpPr>
            <p:nvPr/>
          </p:nvGrpSpPr>
          <p:grpSpPr bwMode="auto">
            <a:xfrm>
              <a:off x="369" y="1311"/>
              <a:ext cx="2239" cy="676"/>
              <a:chOff x="369" y="1311"/>
              <a:chExt cx="2239" cy="676"/>
            </a:xfrm>
          </p:grpSpPr>
          <p:pic>
            <p:nvPicPr>
              <p:cNvPr id="6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 y="1311"/>
                <a:ext cx="1915" cy="379"/>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1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 y="1533"/>
                <a:ext cx="1796" cy="45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153" name="Group 8"/>
            <p:cNvGrpSpPr>
              <a:grpSpLocks/>
            </p:cNvGrpSpPr>
            <p:nvPr/>
          </p:nvGrpSpPr>
          <p:grpSpPr bwMode="auto">
            <a:xfrm>
              <a:off x="2132" y="1108"/>
              <a:ext cx="1497" cy="1082"/>
              <a:chOff x="2132" y="1108"/>
              <a:chExt cx="1497" cy="1082"/>
            </a:xfrm>
          </p:grpSpPr>
          <p:pic>
            <p:nvPicPr>
              <p:cNvPr id="6154" name="Picture 9" descr="blueonwh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 y="1542"/>
                <a:ext cx="914"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0" descr="dona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6" y="1776"/>
                <a:ext cx="73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1" descr="mws-logo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2" y="2028"/>
                <a:ext cx="14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2" descr="logo_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 y="1108"/>
                <a:ext cx="58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278" name="Rectangle 14"/>
          <p:cNvSpPr>
            <a:spLocks noChangeArrowheads="1"/>
          </p:cNvSpPr>
          <p:nvPr/>
        </p:nvSpPr>
        <p:spPr bwMode="auto">
          <a:xfrm>
            <a:off x="831850" y="2009775"/>
            <a:ext cx="7361238" cy="1979613"/>
          </a:xfrm>
          <a:prstGeom prst="rect">
            <a:avLst/>
          </a:prstGeom>
          <a:solidFill>
            <a:srgbClr val="FFFF66"/>
          </a:solidFill>
          <a:ln w="9525">
            <a:noFill/>
            <a:miter lim="800000"/>
            <a:headEnd/>
            <a:tailEnd/>
          </a:ln>
          <a:effectLst/>
        </p:spPr>
        <p:txBody>
          <a:bodyPr/>
          <a:lstStyle/>
          <a:p>
            <a:pPr marL="342900" indent="-342900" eaLnBrk="1" hangingPunct="1">
              <a:spcBef>
                <a:spcPct val="20000"/>
              </a:spcBef>
              <a:buClr>
                <a:schemeClr val="hlink"/>
              </a:buClr>
              <a:buSzPct val="80000"/>
              <a:buFont typeface="Wingdings" pitchFamily="2" charset="2"/>
              <a:buNone/>
              <a:defRPr/>
            </a:pPr>
            <a:r>
              <a:rPr lang="en-GB" sz="2000" dirty="0">
                <a:solidFill>
                  <a:schemeClr val="tx2"/>
                </a:solidFill>
                <a:latin typeface="+mj-lt"/>
              </a:rPr>
              <a:t>Understanding of patterns of human genome sequence variation</a:t>
            </a:r>
            <a:endParaRPr lang="en-US" sz="2000" dirty="0">
              <a:solidFill>
                <a:schemeClr val="tx2"/>
              </a:solidFill>
              <a:latin typeface="+mj-lt"/>
            </a:endParaRPr>
          </a:p>
        </p:txBody>
      </p:sp>
      <p:pic>
        <p:nvPicPr>
          <p:cNvPr id="6150" name="Picture 15" descr="HapMaplogoweb1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2778125"/>
            <a:ext cx="345757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24" descr="1kg_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2781300"/>
            <a:ext cx="39608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908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4294967295"/>
          </p:nvPr>
        </p:nvSpPr>
        <p:spPr>
          <a:xfrm>
            <a:off x="838200" y="1600200"/>
            <a:ext cx="7346950" cy="1979613"/>
          </a:xfrm>
          <a:solidFill>
            <a:srgbClr val="CCECFF"/>
          </a:solidFill>
        </p:spPr>
        <p:txBody>
          <a:bodyPr/>
          <a:lstStyle/>
          <a:p>
            <a:pPr eaLnBrk="1" hangingPunct="1">
              <a:buFont typeface="Wingdings" pitchFamily="2" charset="2"/>
              <a:buNone/>
            </a:pPr>
            <a:r>
              <a:rPr lang="en-GB" altLang="en-US" sz="2000" smtClean="0"/>
              <a:t>Large sample collections</a:t>
            </a:r>
          </a:p>
        </p:txBody>
      </p:sp>
      <p:grpSp>
        <p:nvGrpSpPr>
          <p:cNvPr id="7172" name="Group 4"/>
          <p:cNvGrpSpPr>
            <a:grpSpLocks/>
          </p:cNvGrpSpPr>
          <p:nvPr/>
        </p:nvGrpSpPr>
        <p:grpSpPr bwMode="auto">
          <a:xfrm>
            <a:off x="1879600" y="1719263"/>
            <a:ext cx="5175250" cy="1717675"/>
            <a:chOff x="369" y="1108"/>
            <a:chExt cx="3260" cy="1082"/>
          </a:xfrm>
        </p:grpSpPr>
        <p:grpSp>
          <p:nvGrpSpPr>
            <p:cNvPr id="7180" name="Group 5"/>
            <p:cNvGrpSpPr>
              <a:grpSpLocks/>
            </p:cNvGrpSpPr>
            <p:nvPr/>
          </p:nvGrpSpPr>
          <p:grpSpPr bwMode="auto">
            <a:xfrm>
              <a:off x="369" y="1311"/>
              <a:ext cx="2239" cy="676"/>
              <a:chOff x="369" y="1311"/>
              <a:chExt cx="2239" cy="676"/>
            </a:xfrm>
          </p:grpSpPr>
          <p:pic>
            <p:nvPicPr>
              <p:cNvPr id="71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 y="1311"/>
                <a:ext cx="1915" cy="379"/>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718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 y="1533"/>
                <a:ext cx="1796" cy="45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7181" name="Group 8"/>
            <p:cNvGrpSpPr>
              <a:grpSpLocks/>
            </p:cNvGrpSpPr>
            <p:nvPr/>
          </p:nvGrpSpPr>
          <p:grpSpPr bwMode="auto">
            <a:xfrm>
              <a:off x="2132" y="1108"/>
              <a:ext cx="1497" cy="1082"/>
              <a:chOff x="2132" y="1108"/>
              <a:chExt cx="1497" cy="1082"/>
            </a:xfrm>
          </p:grpSpPr>
          <p:pic>
            <p:nvPicPr>
              <p:cNvPr id="7182" name="Picture 9" descr="blueonwh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 y="1542"/>
                <a:ext cx="914"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0" descr="dona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6" y="1776"/>
                <a:ext cx="73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1" descr="mws-logo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2" y="2028"/>
                <a:ext cx="14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2" descr="logo_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 y="1108"/>
                <a:ext cx="582"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173" name="Group 13"/>
          <p:cNvGrpSpPr>
            <a:grpSpLocks/>
          </p:cNvGrpSpPr>
          <p:nvPr/>
        </p:nvGrpSpPr>
        <p:grpSpPr bwMode="auto">
          <a:xfrm>
            <a:off x="831850" y="2009775"/>
            <a:ext cx="7361238" cy="1979613"/>
            <a:chOff x="284" y="1266"/>
            <a:chExt cx="4637" cy="1247"/>
          </a:xfrm>
        </p:grpSpPr>
        <p:sp>
          <p:nvSpPr>
            <p:cNvPr id="11278" name="Rectangle 14"/>
            <p:cNvSpPr>
              <a:spLocks noChangeArrowheads="1"/>
            </p:cNvSpPr>
            <p:nvPr/>
          </p:nvSpPr>
          <p:spPr bwMode="auto">
            <a:xfrm>
              <a:off x="284" y="1266"/>
              <a:ext cx="4637" cy="1247"/>
            </a:xfrm>
            <a:prstGeom prst="rect">
              <a:avLst/>
            </a:prstGeom>
            <a:solidFill>
              <a:srgbClr val="FFFF66"/>
            </a:solidFill>
            <a:ln w="9525">
              <a:noFill/>
              <a:miter lim="800000"/>
              <a:headEnd/>
              <a:tailEnd/>
            </a:ln>
            <a:effectLst/>
          </p:spPr>
          <p:txBody>
            <a:bodyPr/>
            <a:lstStyle/>
            <a:p>
              <a:pPr marL="342900" indent="-342900" eaLnBrk="1" hangingPunct="1">
                <a:spcBef>
                  <a:spcPct val="20000"/>
                </a:spcBef>
                <a:buClr>
                  <a:schemeClr val="hlink"/>
                </a:buClr>
                <a:buSzPct val="80000"/>
                <a:buFont typeface="Wingdings" pitchFamily="2" charset="2"/>
                <a:buNone/>
                <a:defRPr/>
              </a:pPr>
              <a:r>
                <a:rPr lang="en-GB" sz="2000" dirty="0">
                  <a:solidFill>
                    <a:schemeClr val="tx2"/>
                  </a:solidFill>
                  <a:latin typeface="+mj-lt"/>
                </a:rPr>
                <a:t>Understanding of patterns of human genome sequence variation</a:t>
              </a:r>
              <a:endParaRPr lang="en-US" sz="2000" dirty="0">
                <a:solidFill>
                  <a:schemeClr val="tx2"/>
                </a:solidFill>
                <a:latin typeface="+mj-lt"/>
              </a:endParaRPr>
            </a:p>
          </p:txBody>
        </p:sp>
        <p:pic>
          <p:nvPicPr>
            <p:cNvPr id="7179" name="Picture 15" descr="HapMaplogoweb1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0" y="1670"/>
              <a:ext cx="2366"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74" name="Group 16"/>
          <p:cNvGrpSpPr>
            <a:grpSpLocks/>
          </p:cNvGrpSpPr>
          <p:nvPr/>
        </p:nvGrpSpPr>
        <p:grpSpPr bwMode="auto">
          <a:xfrm>
            <a:off x="827088" y="2655888"/>
            <a:ext cx="7362825" cy="2325687"/>
            <a:chOff x="291" y="1673"/>
            <a:chExt cx="4618" cy="1465"/>
          </a:xfrm>
        </p:grpSpPr>
        <p:sp>
          <p:nvSpPr>
            <p:cNvPr id="7175" name="Rectangle 17"/>
            <p:cNvSpPr>
              <a:spLocks noChangeArrowheads="1"/>
            </p:cNvSpPr>
            <p:nvPr/>
          </p:nvSpPr>
          <p:spPr bwMode="auto">
            <a:xfrm>
              <a:off x="291" y="1673"/>
              <a:ext cx="4618" cy="14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buClr>
                  <a:schemeClr val="hlink"/>
                </a:buClr>
                <a:buSzPct val="80000"/>
                <a:buFont typeface="Wingdings" pitchFamily="2" charset="2"/>
                <a:buNone/>
              </a:pPr>
              <a:r>
                <a:rPr lang="en-GB" altLang="en-US" sz="2000"/>
                <a:t>High-throughput technologies for genotyping</a:t>
              </a:r>
              <a:endParaRPr lang="en-US" altLang="en-US" sz="2000"/>
            </a:p>
          </p:txBody>
        </p:sp>
        <p:pic>
          <p:nvPicPr>
            <p:cNvPr id="7176" name="Picture 18" descr="illumina_slides"/>
            <p:cNvPicPr>
              <a:picLocks noChangeAspect="1" noChangeArrowheads="1"/>
            </p:cNvPicPr>
            <p:nvPr/>
          </p:nvPicPr>
          <p:blipFill>
            <a:blip r:embed="rId10">
              <a:extLst>
                <a:ext uri="{28A0092B-C50C-407E-A947-70E740481C1C}">
                  <a14:useLocalDpi xmlns:a14="http://schemas.microsoft.com/office/drawing/2010/main" val="0"/>
                </a:ext>
              </a:extLst>
            </a:blip>
            <a:srcRect l="55052" t="4195" r="9744" b="14598"/>
            <a:stretch>
              <a:fillRect/>
            </a:stretch>
          </p:blipFill>
          <p:spPr bwMode="auto">
            <a:xfrm>
              <a:off x="2011" y="1949"/>
              <a:ext cx="1073"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19" descr="affychi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4" y="1928"/>
              <a:ext cx="1053"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5560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1644" y="0"/>
            <a:ext cx="8229600" cy="1143000"/>
          </a:xfrm>
        </p:spPr>
        <p:txBody>
          <a:bodyPr/>
          <a:lstStyle/>
          <a:p>
            <a:pPr eaLnBrk="1" hangingPunct="1"/>
            <a:r>
              <a:rPr lang="en-GB" altLang="en-US" dirty="0" smtClean="0"/>
              <a:t>Principles </a:t>
            </a:r>
            <a:endParaRPr lang="en-US" altLang="en-US" dirty="0" smtClean="0"/>
          </a:p>
        </p:txBody>
      </p:sp>
      <p:sp>
        <p:nvSpPr>
          <p:cNvPr id="15363" name="Text Box 3"/>
          <p:cNvSpPr txBox="1">
            <a:spLocks noChangeArrowheads="1"/>
          </p:cNvSpPr>
          <p:nvPr/>
        </p:nvSpPr>
        <p:spPr bwMode="auto">
          <a:xfrm>
            <a:off x="2359088" y="1462399"/>
            <a:ext cx="4530599" cy="400110"/>
          </a:xfrm>
          <a:prstGeom prst="rect">
            <a:avLst/>
          </a:prstGeom>
          <a:noFill/>
          <a:ln w="9525">
            <a:noFill/>
            <a:miter lim="800000"/>
            <a:headEnd/>
            <a:tailEnd/>
          </a:ln>
          <a:effectLst/>
        </p:spPr>
        <p:txBody>
          <a:bodyPr wrap="none">
            <a:spAutoFit/>
          </a:bodyPr>
          <a:lstStyle/>
          <a:p>
            <a:pPr eaLnBrk="1" hangingPunct="1">
              <a:defRPr/>
            </a:pPr>
            <a:r>
              <a:rPr lang="en-GB" sz="2000">
                <a:latin typeface="+mj-lt"/>
              </a:rPr>
              <a:t>Case-control pairs (or population cohorts)</a:t>
            </a:r>
            <a:endParaRPr lang="en-US" sz="2000">
              <a:latin typeface="+mj-lt"/>
            </a:endParaRPr>
          </a:p>
        </p:txBody>
      </p:sp>
      <p:sp>
        <p:nvSpPr>
          <p:cNvPr id="10244" name="Text Box 4"/>
          <p:cNvSpPr txBox="1">
            <a:spLocks noChangeArrowheads="1"/>
          </p:cNvSpPr>
          <p:nvPr/>
        </p:nvSpPr>
        <p:spPr bwMode="auto">
          <a:xfrm>
            <a:off x="3189261" y="3011488"/>
            <a:ext cx="27892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GB" altLang="en-US" sz="2000" dirty="0"/>
              <a:t>Type for 500k-2.5M SNPs</a:t>
            </a:r>
            <a:endParaRPr lang="en-US" altLang="en-US" sz="2000" dirty="0"/>
          </a:p>
        </p:txBody>
      </p:sp>
      <p:sp>
        <p:nvSpPr>
          <p:cNvPr id="15365" name="Text Box 5"/>
          <p:cNvSpPr txBox="1">
            <a:spLocks noChangeArrowheads="1"/>
          </p:cNvSpPr>
          <p:nvPr/>
        </p:nvSpPr>
        <p:spPr bwMode="auto">
          <a:xfrm>
            <a:off x="1930370" y="4370758"/>
            <a:ext cx="5272148" cy="954107"/>
          </a:xfrm>
          <a:prstGeom prst="rect">
            <a:avLst/>
          </a:prstGeom>
          <a:noFill/>
          <a:ln w="9525">
            <a:noFill/>
            <a:miter lim="800000"/>
            <a:headEnd/>
            <a:tailEnd/>
          </a:ln>
          <a:effectLst/>
        </p:spPr>
        <p:txBody>
          <a:bodyPr wrap="none">
            <a:spAutoFit/>
          </a:bodyPr>
          <a:lstStyle/>
          <a:p>
            <a:pPr algn="ctr" eaLnBrk="1" hangingPunct="1">
              <a:defRPr/>
            </a:pPr>
            <a:r>
              <a:rPr lang="en-GB" sz="2000" dirty="0">
                <a:latin typeface="+mj-lt"/>
              </a:rPr>
              <a:t>Obtain information about strength of association</a:t>
            </a:r>
          </a:p>
          <a:p>
            <a:pPr algn="ctr" eaLnBrk="1" hangingPunct="1">
              <a:defRPr/>
            </a:pPr>
            <a:r>
              <a:rPr lang="en-GB" sz="2000" dirty="0">
                <a:latin typeface="+mj-lt"/>
              </a:rPr>
              <a:t>genome wide </a:t>
            </a:r>
            <a:br>
              <a:rPr lang="en-GB" sz="2000" dirty="0">
                <a:latin typeface="+mj-lt"/>
              </a:rPr>
            </a:br>
            <a:r>
              <a:rPr lang="en-GB" sz="1600" dirty="0">
                <a:latin typeface="+mj-lt"/>
              </a:rPr>
              <a:t>(within limits of sample size, allele frequency, LD etc)</a:t>
            </a:r>
            <a:endParaRPr lang="en-US" sz="1600" dirty="0">
              <a:latin typeface="+mj-lt"/>
            </a:endParaRPr>
          </a:p>
        </p:txBody>
      </p:sp>
      <p:sp>
        <p:nvSpPr>
          <p:cNvPr id="15366" name="AutoShape 6"/>
          <p:cNvSpPr>
            <a:spLocks noChangeArrowheads="1"/>
          </p:cNvSpPr>
          <p:nvPr/>
        </p:nvSpPr>
        <p:spPr bwMode="auto">
          <a:xfrm>
            <a:off x="4178300" y="2105090"/>
            <a:ext cx="811213" cy="709613"/>
          </a:xfrm>
          <a:prstGeom prst="down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pPr>
              <a:defRPr/>
            </a:pPr>
            <a:endParaRPr lang="en-US" sz="2000">
              <a:latin typeface="+mj-lt"/>
            </a:endParaRPr>
          </a:p>
        </p:txBody>
      </p:sp>
      <p:sp>
        <p:nvSpPr>
          <p:cNvPr id="15367" name="AutoShape 7"/>
          <p:cNvSpPr>
            <a:spLocks noChangeArrowheads="1"/>
          </p:cNvSpPr>
          <p:nvPr/>
        </p:nvSpPr>
        <p:spPr bwMode="auto">
          <a:xfrm>
            <a:off x="4189413" y="3595153"/>
            <a:ext cx="811212" cy="709613"/>
          </a:xfrm>
          <a:prstGeom prst="down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pPr>
              <a:defRPr/>
            </a:pPr>
            <a:endParaRPr lang="en-US" sz="2000">
              <a:latin typeface="+mj-lt"/>
            </a:endParaRPr>
          </a:p>
        </p:txBody>
      </p:sp>
      <p:sp>
        <p:nvSpPr>
          <p:cNvPr id="15368" name="AutoShape 8"/>
          <p:cNvSpPr>
            <a:spLocks noChangeArrowheads="1"/>
          </p:cNvSpPr>
          <p:nvPr/>
        </p:nvSpPr>
        <p:spPr bwMode="auto">
          <a:xfrm>
            <a:off x="4160838" y="5535705"/>
            <a:ext cx="811212" cy="709613"/>
          </a:xfrm>
          <a:prstGeom prst="down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pPr>
              <a:defRPr/>
            </a:pPr>
            <a:endParaRPr lang="en-US" sz="2000">
              <a:latin typeface="+mj-lt"/>
            </a:endParaRPr>
          </a:p>
        </p:txBody>
      </p:sp>
      <p:sp>
        <p:nvSpPr>
          <p:cNvPr id="15369" name="Text Box 9"/>
          <p:cNvSpPr txBox="1">
            <a:spLocks noChangeArrowheads="1"/>
          </p:cNvSpPr>
          <p:nvPr/>
        </p:nvSpPr>
        <p:spPr bwMode="auto">
          <a:xfrm>
            <a:off x="2806644" y="6303556"/>
            <a:ext cx="3576749" cy="400110"/>
          </a:xfrm>
          <a:prstGeom prst="rect">
            <a:avLst/>
          </a:prstGeom>
          <a:noFill/>
          <a:ln w="9525">
            <a:noFill/>
            <a:miter lim="800000"/>
            <a:headEnd/>
            <a:tailEnd/>
          </a:ln>
          <a:effectLst/>
        </p:spPr>
        <p:txBody>
          <a:bodyPr wrap="none">
            <a:spAutoFit/>
          </a:bodyPr>
          <a:lstStyle/>
          <a:p>
            <a:pPr eaLnBrk="1" hangingPunct="1">
              <a:defRPr/>
            </a:pPr>
            <a:r>
              <a:rPr lang="en-GB" sz="2000" dirty="0">
                <a:latin typeface="+mj-lt"/>
              </a:rPr>
              <a:t>Follow-up what looks interesting</a:t>
            </a:r>
            <a:endParaRPr lang="en-US" sz="2000" dirty="0">
              <a:latin typeface="+mj-lt"/>
            </a:endParaRPr>
          </a:p>
        </p:txBody>
      </p:sp>
    </p:spTree>
    <p:extLst>
      <p:ext uri="{BB962C8B-B14F-4D97-AF65-F5344CB8AC3E}">
        <p14:creationId xmlns:p14="http://schemas.microsoft.com/office/powerpoint/2010/main" val="2057524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88640"/>
            <a:ext cx="8928100" cy="765085"/>
          </a:xfrm>
        </p:spPr>
        <p:txBody>
          <a:bodyPr/>
          <a:lstStyle/>
          <a:p>
            <a:pPr algn="ctr"/>
            <a:r>
              <a:rPr lang="en-GB" sz="3200" dirty="0" smtClean="0">
                <a:solidFill>
                  <a:schemeClr val="tx2"/>
                </a:solidFill>
                <a:latin typeface="Calibri" pitchFamily="34" charset="0"/>
              </a:rPr>
              <a:t>Association between genetic variants and disease</a:t>
            </a:r>
            <a:endParaRPr lang="en-GB" sz="3200" dirty="0">
              <a:solidFill>
                <a:schemeClr val="tx2"/>
              </a:solidFill>
              <a:latin typeface="Calibri" pitchFamily="34" charset="0"/>
            </a:endParaRPr>
          </a:p>
        </p:txBody>
      </p:sp>
      <p:sp>
        <p:nvSpPr>
          <p:cNvPr id="4" name="Rounded Rectangle 3"/>
          <p:cNvSpPr/>
          <p:nvPr/>
        </p:nvSpPr>
        <p:spPr>
          <a:xfrm>
            <a:off x="701570" y="1538790"/>
            <a:ext cx="3510390" cy="3015336"/>
          </a:xfrm>
          <a:prstGeom prst="roundRect">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92659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119662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46665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1736685" y="17188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2006715" y="17188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227674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254677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281680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08683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335686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362689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107899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34902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161905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188908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215911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242914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2699175" y="194383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296920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3239235" y="194383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350926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377929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90921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117924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1449270" y="21688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171930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98933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225936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252939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279942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306945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333948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609510" y="21688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106161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133164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160167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187170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214173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241176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2681790" y="239388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295182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322185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349188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376191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94398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1214010" y="26189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48404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175407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202410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229413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56416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2834190" y="26189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10422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374250" y="26189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64428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109638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136641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163644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190647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217650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2446530" y="284393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271656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298659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3256620" y="284393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352665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379668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926595" y="30689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119662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146665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173668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200671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2276745" y="30689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254677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281680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308683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335686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3626895" y="30689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107899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134902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161905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188908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2159115" y="329398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242914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269917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296920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323923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350926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77929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943980" y="356401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121401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1484040" y="356401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175407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2024100" y="356401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229413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256416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283419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310422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3374250" y="356401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364428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109638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136641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163644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190647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217650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2446530" y="378904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271656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298659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3256620" y="378904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352665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379668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92659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a:off x="119662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1466655" y="401406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173668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200671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227674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254677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281680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308683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335686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a:off x="362689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107899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134902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161905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188908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215911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242914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269917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296920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23923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350926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377929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ounded Rectangle 387"/>
          <p:cNvSpPr/>
          <p:nvPr/>
        </p:nvSpPr>
        <p:spPr>
          <a:xfrm>
            <a:off x="4752020" y="1538790"/>
            <a:ext cx="3510390" cy="3015336"/>
          </a:xfrm>
          <a:prstGeom prst="roundRect">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4977045" y="17188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a:off x="524707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551710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578713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6057165" y="17188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632719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659722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686725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713728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7407315" y="17188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7677345" y="17188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512944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539947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a:off x="566950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593953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620956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a:off x="647959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a:off x="674962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a:off x="701965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a:off x="728968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a:off x="755971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a:off x="7829745" y="19438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a:off x="495966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a:off x="522969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5499720" y="21688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576975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603978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630981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657984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684987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711990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738993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7659960" y="21688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511206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538209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565212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a:off x="592215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a:off x="619218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a:off x="646221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a:off x="673224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a:off x="700227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a:off x="727230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a:off x="754233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7812360" y="23938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499443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a:off x="526446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a:off x="553449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a:off x="580452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607455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634458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661461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6884640" y="261891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715467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742470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7694730" y="261891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514683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541686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568689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595692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622695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a:off x="649698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a:off x="676701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p:cNvSpPr/>
          <p:nvPr/>
        </p:nvSpPr>
        <p:spPr>
          <a:xfrm>
            <a:off x="703704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p:cNvSpPr/>
          <p:nvPr/>
        </p:nvSpPr>
        <p:spPr>
          <a:xfrm>
            <a:off x="7307070" y="284393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p:cNvSpPr/>
          <p:nvPr/>
        </p:nvSpPr>
        <p:spPr>
          <a:xfrm>
            <a:off x="757710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p:cNvSpPr/>
          <p:nvPr/>
        </p:nvSpPr>
        <p:spPr>
          <a:xfrm>
            <a:off x="7847130" y="284393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p:cNvSpPr/>
          <p:nvPr/>
        </p:nvSpPr>
        <p:spPr>
          <a:xfrm>
            <a:off x="4977045" y="30689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p:cNvSpPr/>
          <p:nvPr/>
        </p:nvSpPr>
        <p:spPr>
          <a:xfrm>
            <a:off x="524707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p:cNvSpPr/>
          <p:nvPr/>
        </p:nvSpPr>
        <p:spPr>
          <a:xfrm>
            <a:off x="551710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5787135" y="306896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605716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632719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p:cNvSpPr/>
          <p:nvPr/>
        </p:nvSpPr>
        <p:spPr>
          <a:xfrm>
            <a:off x="659722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a:off x="686725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a:off x="713728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a:off x="740731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a:off x="7677345" y="306896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a:off x="512944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a:off x="539947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a:off x="566950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a:off x="593953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a:off x="620956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a:off x="647959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a:off x="674962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a:off x="701965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a:off x="728968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a:off x="7559715" y="329398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a:off x="7829745" y="329398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a:off x="499443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a:off x="526446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a:off x="553449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a:off x="580452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a:off x="607455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a:off x="634458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a:off x="6614610" y="356401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a:off x="688464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a:off x="715467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a:off x="742470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a:off x="7694730" y="356401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a:off x="514683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a:off x="541686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a:off x="568689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a:off x="595692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a:off x="622695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a:off x="649698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a:off x="676701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703704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730707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7577100" y="378904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7847130" y="378904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4977045" y="4014065"/>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p:cNvSpPr/>
          <p:nvPr/>
        </p:nvSpPr>
        <p:spPr>
          <a:xfrm>
            <a:off x="524707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p:cNvSpPr/>
          <p:nvPr/>
        </p:nvSpPr>
        <p:spPr>
          <a:xfrm>
            <a:off x="551710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p:cNvSpPr/>
          <p:nvPr/>
        </p:nvSpPr>
        <p:spPr>
          <a:xfrm>
            <a:off x="578713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p:cNvSpPr/>
          <p:nvPr/>
        </p:nvSpPr>
        <p:spPr>
          <a:xfrm>
            <a:off x="605716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p:cNvSpPr/>
          <p:nvPr/>
        </p:nvSpPr>
        <p:spPr>
          <a:xfrm>
            <a:off x="632719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p:cNvSpPr/>
          <p:nvPr/>
        </p:nvSpPr>
        <p:spPr>
          <a:xfrm>
            <a:off x="659722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p:cNvSpPr/>
          <p:nvPr/>
        </p:nvSpPr>
        <p:spPr>
          <a:xfrm>
            <a:off x="686725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713728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740731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p:cNvSpPr/>
          <p:nvPr/>
        </p:nvSpPr>
        <p:spPr>
          <a:xfrm>
            <a:off x="7677345" y="4014065"/>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p:cNvSpPr/>
          <p:nvPr/>
        </p:nvSpPr>
        <p:spPr>
          <a:xfrm>
            <a:off x="512944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p:cNvSpPr/>
          <p:nvPr/>
        </p:nvSpPr>
        <p:spPr>
          <a:xfrm>
            <a:off x="539947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566950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593953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620956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647959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674962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701965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728968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7559715" y="4239090"/>
            <a:ext cx="180020" cy="180020"/>
          </a:xfrm>
          <a:prstGeom prst="ellipse">
            <a:avLst/>
          </a:prstGeom>
          <a:solidFill>
            <a:schemeClr val="bg1">
              <a:lumMod val="5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p:cNvSpPr/>
          <p:nvPr/>
        </p:nvSpPr>
        <p:spPr>
          <a:xfrm>
            <a:off x="7829745" y="4239090"/>
            <a:ext cx="180020" cy="180020"/>
          </a:xfrm>
          <a:prstGeom prst="ellipse">
            <a:avLst/>
          </a:prstGeom>
          <a:solidFill>
            <a:schemeClr val="accent4">
              <a:lumMod val="40000"/>
              <a:lumOff val="60000"/>
            </a:schemeClr>
          </a:solid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TextBox 520"/>
          <p:cNvSpPr txBox="1"/>
          <p:nvPr/>
        </p:nvSpPr>
        <p:spPr>
          <a:xfrm>
            <a:off x="1421650" y="1178750"/>
            <a:ext cx="1980220" cy="369332"/>
          </a:xfrm>
          <a:prstGeom prst="rect">
            <a:avLst/>
          </a:prstGeom>
          <a:noFill/>
        </p:spPr>
        <p:txBody>
          <a:bodyPr wrap="square" rtlCol="0">
            <a:spAutoFit/>
          </a:bodyPr>
          <a:lstStyle/>
          <a:p>
            <a:pPr algn="ctr"/>
            <a:r>
              <a:rPr lang="en-GB" dirty="0" smtClean="0">
                <a:solidFill>
                  <a:schemeClr val="tx2"/>
                </a:solidFill>
                <a:latin typeface="Calibri" pitchFamily="34" charset="0"/>
              </a:rPr>
              <a:t>Cases</a:t>
            </a:r>
            <a:endParaRPr lang="en-US" dirty="0">
              <a:solidFill>
                <a:schemeClr val="tx2"/>
              </a:solidFill>
              <a:latin typeface="Calibri" pitchFamily="34" charset="0"/>
            </a:endParaRPr>
          </a:p>
        </p:txBody>
      </p:sp>
      <p:sp>
        <p:nvSpPr>
          <p:cNvPr id="522" name="TextBox 521"/>
          <p:cNvSpPr txBox="1"/>
          <p:nvPr/>
        </p:nvSpPr>
        <p:spPr>
          <a:xfrm>
            <a:off x="5290955" y="1169458"/>
            <a:ext cx="2476400" cy="369332"/>
          </a:xfrm>
          <a:prstGeom prst="rect">
            <a:avLst/>
          </a:prstGeom>
          <a:noFill/>
        </p:spPr>
        <p:txBody>
          <a:bodyPr wrap="square" rtlCol="0">
            <a:spAutoFit/>
          </a:bodyPr>
          <a:lstStyle/>
          <a:p>
            <a:pPr algn="ctr"/>
            <a:r>
              <a:rPr lang="en-GB" dirty="0" smtClean="0">
                <a:solidFill>
                  <a:schemeClr val="tx2"/>
                </a:solidFill>
                <a:latin typeface="Calibri" pitchFamily="34" charset="0"/>
              </a:rPr>
              <a:t>Controls</a:t>
            </a:r>
            <a:endParaRPr lang="en-US" dirty="0">
              <a:solidFill>
                <a:schemeClr val="tx2"/>
              </a:solidFill>
              <a:latin typeface="Calibri" pitchFamily="34" charset="0"/>
            </a:endParaRPr>
          </a:p>
        </p:txBody>
      </p:sp>
      <p:sp>
        <p:nvSpPr>
          <p:cNvPr id="523" name="TextBox 522"/>
          <p:cNvSpPr txBox="1"/>
          <p:nvPr/>
        </p:nvSpPr>
        <p:spPr>
          <a:xfrm>
            <a:off x="1916705" y="4869160"/>
            <a:ext cx="900100" cy="369332"/>
          </a:xfrm>
          <a:prstGeom prst="rect">
            <a:avLst/>
          </a:prstGeom>
          <a:noFill/>
        </p:spPr>
        <p:txBody>
          <a:bodyPr wrap="square" rtlCol="0">
            <a:spAutoFit/>
          </a:bodyPr>
          <a:lstStyle/>
          <a:p>
            <a:pPr algn="ctr"/>
            <a:r>
              <a:rPr lang="en-GB" dirty="0" smtClean="0">
                <a:solidFill>
                  <a:schemeClr val="tx2"/>
                </a:solidFill>
                <a:latin typeface="Calibri" pitchFamily="34" charset="0"/>
              </a:rPr>
              <a:t>25%</a:t>
            </a:r>
            <a:endParaRPr lang="en-US" dirty="0">
              <a:solidFill>
                <a:schemeClr val="tx2"/>
              </a:solidFill>
              <a:latin typeface="Calibri" pitchFamily="34" charset="0"/>
            </a:endParaRPr>
          </a:p>
        </p:txBody>
      </p:sp>
      <p:sp>
        <p:nvSpPr>
          <p:cNvPr id="524" name="TextBox 523"/>
          <p:cNvSpPr txBox="1"/>
          <p:nvPr/>
        </p:nvSpPr>
        <p:spPr>
          <a:xfrm>
            <a:off x="6102170" y="4914165"/>
            <a:ext cx="900100" cy="369332"/>
          </a:xfrm>
          <a:prstGeom prst="rect">
            <a:avLst/>
          </a:prstGeom>
          <a:noFill/>
        </p:spPr>
        <p:txBody>
          <a:bodyPr wrap="square" rtlCol="0">
            <a:spAutoFit/>
          </a:bodyPr>
          <a:lstStyle/>
          <a:p>
            <a:pPr algn="ctr"/>
            <a:r>
              <a:rPr lang="en-GB" dirty="0" smtClean="0">
                <a:solidFill>
                  <a:schemeClr val="tx2"/>
                </a:solidFill>
                <a:latin typeface="Calibri" pitchFamily="34" charset="0"/>
              </a:rPr>
              <a:t>15%</a:t>
            </a:r>
            <a:endParaRPr lang="en-US" dirty="0">
              <a:solidFill>
                <a:schemeClr val="tx2"/>
              </a:solidFill>
              <a:latin typeface="Calibri" pitchFamily="34" charset="0"/>
            </a:endParaRPr>
          </a:p>
        </p:txBody>
      </p:sp>
    </p:spTree>
    <p:extLst>
      <p:ext uri="{BB962C8B-B14F-4D97-AF65-F5344CB8AC3E}">
        <p14:creationId xmlns:p14="http://schemas.microsoft.com/office/powerpoint/2010/main" val="40062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 grpId="0"/>
      <p:bldP spid="5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13349</TotalTime>
  <Words>1017</Words>
  <Application>Microsoft Office PowerPoint</Application>
  <PresentationFormat>On-screen Show (4:3)</PresentationFormat>
  <Paragraphs>288</Paragraphs>
  <Slides>47</Slides>
  <Notes>24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Introduction to complex trait genetics</vt:lpstr>
      <vt:lpstr>Complex diseases</vt:lpstr>
      <vt:lpstr>Genes vs environment</vt:lpstr>
      <vt:lpstr>Genetic architecture of complex traits</vt:lpstr>
      <vt:lpstr>PowerPoint Presentation</vt:lpstr>
      <vt:lpstr>PowerPoint Presentation</vt:lpstr>
      <vt:lpstr>PowerPoint Presentation</vt:lpstr>
      <vt:lpstr>Principles </vt:lpstr>
      <vt:lpstr>Association between genetic variants and disease</vt:lpstr>
      <vt:lpstr>PowerPoint Presentation</vt:lpstr>
      <vt:lpstr>PowerPoint Presentation</vt:lpstr>
      <vt:lpstr>Sample size matters</vt:lpstr>
      <vt:lpstr>PowerPoint Presentation</vt:lpstr>
      <vt:lpstr>Osteoarthritis </vt:lpstr>
      <vt:lpstr>Heritability of OA</vt:lpstr>
      <vt:lpstr>PowerPoint Presentation</vt:lpstr>
      <vt:lpstr>PowerPoint Presentation</vt:lpstr>
      <vt:lpstr>arcOGEN Consortium  arc Osteoarthritis Genetics </vt:lpstr>
      <vt:lpstr>PowerPoint Presentation</vt:lpstr>
      <vt:lpstr>PowerPoint Presentation</vt:lpstr>
      <vt:lpstr>arcOGEN finds 9 new OA risk variants</vt:lpstr>
      <vt:lpstr>Replicating signals</vt:lpstr>
      <vt:lpstr>PowerPoint Presentation</vt:lpstr>
      <vt:lpstr>Fat mass and obesity-associated gene</vt:lpstr>
      <vt:lpstr>PowerPoint Presentation</vt:lpstr>
      <vt:lpstr>Bigger sample size</vt:lpstr>
      <vt:lpstr>PowerPoint Presentation</vt:lpstr>
      <vt:lpstr>PowerPoint Presentation</vt:lpstr>
      <vt:lpstr>PowerPoint Presentation</vt:lpstr>
      <vt:lpstr>PowerPoint Presentation</vt:lpstr>
      <vt:lpstr>PowerPoint Presentation</vt:lpstr>
      <vt:lpstr>PowerPoint Presentation</vt:lpstr>
      <vt:lpstr>Imputation</vt:lpstr>
      <vt:lpstr>Imputation -principles</vt:lpstr>
      <vt:lpstr>Imputation -principles</vt:lpstr>
      <vt:lpstr>PowerPoint Presentation</vt:lpstr>
      <vt:lpstr>Special populations</vt:lpstr>
      <vt:lpstr>Population isolates </vt:lpstr>
      <vt:lpstr>PowerPoint Presentation</vt:lpstr>
      <vt:lpstr>HELIC: Hellenic isolated cohorts</vt:lpstr>
      <vt:lpstr>PowerPoint Presentation</vt:lpstr>
      <vt:lpstr>PowerPoint Presentation</vt:lpstr>
      <vt:lpstr>PowerPoint Presentation</vt:lpstr>
      <vt:lpstr>Burden of disease in Africa</vt:lpstr>
      <vt:lpstr>Large-scale GWAS in a Ugandan cohort</vt:lpstr>
      <vt:lpstr>Genetic architecture of complex traits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Powell</dc:creator>
  <cp:lastModifiedBy>Eleftheria Zeggini</cp:lastModifiedBy>
  <cp:revision>1298</cp:revision>
  <dcterms:created xsi:type="dcterms:W3CDTF">2005-11-18T13:05:50Z</dcterms:created>
  <dcterms:modified xsi:type="dcterms:W3CDTF">2017-05-27T08:22:35Z</dcterms:modified>
</cp:coreProperties>
</file>